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  <p:sldMasterId id="2147483715" r:id="rId2"/>
    <p:sldMasterId id="2147484221" r:id="rId3"/>
  </p:sldMasterIdLst>
  <p:notesMasterIdLst>
    <p:notesMasterId r:id="rId18"/>
  </p:notesMasterIdLst>
  <p:sldIdLst>
    <p:sldId id="3292" r:id="rId4"/>
    <p:sldId id="3298" r:id="rId5"/>
    <p:sldId id="3304" r:id="rId6"/>
    <p:sldId id="3299" r:id="rId7"/>
    <p:sldId id="3308" r:id="rId8"/>
    <p:sldId id="3305" r:id="rId9"/>
    <p:sldId id="3303" r:id="rId10"/>
    <p:sldId id="3306" r:id="rId11"/>
    <p:sldId id="3300" r:id="rId12"/>
    <p:sldId id="3309" r:id="rId13"/>
    <p:sldId id="3302" r:id="rId14"/>
    <p:sldId id="3312" r:id="rId15"/>
    <p:sldId id="3301" r:id="rId16"/>
    <p:sldId id="3307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6F2"/>
    <a:srgbClr val="0039AC"/>
    <a:srgbClr val="E9EDF4"/>
    <a:srgbClr val="95B3D7"/>
    <a:srgbClr val="FFFFFC"/>
    <a:srgbClr val="8FAADC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5BBBC-FF70-4CBA-BDA5-364E3C705BC2}" v="3" dt="2025-12-12T04:09:54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87751" autoAdjust="0"/>
  </p:normalViewPr>
  <p:slideViewPr>
    <p:cSldViewPr snapToGrid="0">
      <p:cViewPr varScale="1">
        <p:scale>
          <a:sx n="79" d="100"/>
          <a:sy n="79" d="100"/>
        </p:scale>
        <p:origin x="64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 Taiheng" userId="b70788159f8b3db9" providerId="LiveId" clId="{593F9853-6E3B-4304-B491-B592DBE9E1D5}"/>
    <pc:docChg chg="custSel modSld">
      <pc:chgData name="Ma Taiheng" userId="b70788159f8b3db9" providerId="LiveId" clId="{593F9853-6E3B-4304-B491-B592DBE9E1D5}" dt="2025-12-12T04:17:34.307" v="27"/>
      <pc:docMkLst>
        <pc:docMk/>
      </pc:docMkLst>
      <pc:sldChg chg="addSp modSp mod">
        <pc:chgData name="Ma Taiheng" userId="b70788159f8b3db9" providerId="LiveId" clId="{593F9853-6E3B-4304-B491-B592DBE9E1D5}" dt="2025-12-12T04:10:12.329" v="21" actId="1076"/>
        <pc:sldMkLst>
          <pc:docMk/>
          <pc:sldMk cId="0" sldId="3292"/>
        </pc:sldMkLst>
        <pc:spChg chg="add mod">
          <ac:chgData name="Ma Taiheng" userId="b70788159f8b3db9" providerId="LiveId" clId="{593F9853-6E3B-4304-B491-B592DBE9E1D5}" dt="2025-12-12T04:10:12.329" v="21" actId="1076"/>
          <ac:spMkLst>
            <pc:docMk/>
            <pc:sldMk cId="0" sldId="3292"/>
            <ac:spMk id="3" creationId="{1697ED45-FF98-8F50-4D93-C1FA57D62AAA}"/>
          </ac:spMkLst>
        </pc:spChg>
      </pc:sldChg>
      <pc:sldChg chg="addSp delSp modSp mod">
        <pc:chgData name="Ma Taiheng" userId="b70788159f8b3db9" providerId="LiveId" clId="{593F9853-6E3B-4304-B491-B592DBE9E1D5}" dt="2025-12-12T04:17:27.532" v="26" actId="20577"/>
        <pc:sldMkLst>
          <pc:docMk/>
          <pc:sldMk cId="90307451" sldId="3298"/>
        </pc:sldMkLst>
        <pc:spChg chg="add mod">
          <ac:chgData name="Ma Taiheng" userId="b70788159f8b3db9" providerId="LiveId" clId="{593F9853-6E3B-4304-B491-B592DBE9E1D5}" dt="2025-12-12T04:17:27.532" v="26" actId="20577"/>
          <ac:spMkLst>
            <pc:docMk/>
            <pc:sldMk cId="90307451" sldId="3298"/>
            <ac:spMk id="2" creationId="{8F85DDA9-429B-DD0A-31F9-E88E8A77748C}"/>
          </ac:spMkLst>
        </pc:spChg>
        <pc:spChg chg="del">
          <ac:chgData name="Ma Taiheng" userId="b70788159f8b3db9" providerId="LiveId" clId="{593F9853-6E3B-4304-B491-B592DBE9E1D5}" dt="2025-12-12T04:09:20.359" v="0" actId="478"/>
          <ac:spMkLst>
            <pc:docMk/>
            <pc:sldMk cId="90307451" sldId="3298"/>
            <ac:spMk id="11" creationId="{CA0DC2A4-6701-D8CA-2985-72829A06AC66}"/>
          </ac:spMkLst>
        </pc:spChg>
      </pc:sldChg>
      <pc:sldChg chg="addSp delSp modSp mod">
        <pc:chgData name="Ma Taiheng" userId="b70788159f8b3db9" providerId="LiveId" clId="{593F9853-6E3B-4304-B491-B592DBE9E1D5}" dt="2025-12-12T04:17:34.307" v="27"/>
        <pc:sldMkLst>
          <pc:docMk/>
          <pc:sldMk cId="3833689278" sldId="3304"/>
        </pc:sldMkLst>
        <pc:spChg chg="add mod">
          <ac:chgData name="Ma Taiheng" userId="b70788159f8b3db9" providerId="LiveId" clId="{593F9853-6E3B-4304-B491-B592DBE9E1D5}" dt="2025-12-12T04:17:34.307" v="27"/>
          <ac:spMkLst>
            <pc:docMk/>
            <pc:sldMk cId="3833689278" sldId="3304"/>
            <ac:spMk id="2" creationId="{D55FD463-8023-491B-320F-5F56531C1839}"/>
          </ac:spMkLst>
        </pc:spChg>
        <pc:spChg chg="del">
          <ac:chgData name="Ma Taiheng" userId="b70788159f8b3db9" providerId="LiveId" clId="{593F9853-6E3B-4304-B491-B592DBE9E1D5}" dt="2025-12-12T04:09:38.260" v="4" actId="478"/>
          <ac:spMkLst>
            <pc:docMk/>
            <pc:sldMk cId="3833689278" sldId="3304"/>
            <ac:spMk id="11" creationId="{8F85DDA9-429B-DD0A-31F9-E88E8A7774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AB9A5-7CF0-452B-9F96-5696DC639CE2}" type="datetimeFigureOut">
              <a:rPr lang="zh-CN" altLang="en-US" smtClean="0"/>
              <a:t>2025/12/12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90A9A-84CB-49F5-AF59-32C5D5574D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04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各位领导、老师上午好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D61D50C-2A46-49BA-857E-9A3D9C20A6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94A32-69C3-4EB7-3055-199239FB6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306F13-5DF4-36E4-3359-71A18606F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BAA0D67-4339-87A9-B590-915198FBB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DC80B3-06D0-AA59-4FBC-7FED465D3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10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86D9E-AE4D-066A-5AD9-DD820A4F2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C3F0F1-5284-968D-D552-6ADA2BACB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381FC7-A397-D31C-C55B-2078507D1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E58631-D590-AC3D-3550-06C60E219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431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D42AC-7F1C-B7E7-53E3-947EE4AB7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9DDF2F-C3B4-23FD-7585-727C21658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FC576F-58A3-DA29-F6F5-08C3D450E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3419B-AB3E-8555-CC94-A9B6BC91A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590A9A-84CB-49F5-AF59-32C5D5574DB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10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7375-CC40-0B32-D9F8-FE8E74322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0E7968E-25D3-41F8-E419-CD51A54AE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8CCF07-AB92-64E6-CEE7-71650D144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39B8F7-B0CA-088A-4BCF-7BF3682CE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899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F31BE-37C7-B3B6-F589-CF2E2D032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E2634C8-BA14-40C3-1811-FC2099DA1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3B5A77-2620-7B2B-13B1-5DF62E2FF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C3B6D9-54B4-38A0-DF2E-8BD655A14D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90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8EA73-9897-A704-2195-CAFCE2457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187C17-43DA-8079-67B9-6212DF737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CC8F07-D61B-F035-BD3E-D59C00C85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A28311-29CC-8231-E9D2-C8DFEC032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672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C35B6-728F-D1CF-5ACA-A7A2D9DA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3EB403-4B50-5EA7-FD3B-BF4EF6C46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D02ECF-7E43-1E10-D82F-5EA3C570A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3AA507-ABA6-E6C3-1FAA-5D3483C6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99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907CE-D540-320A-98CF-0A3CEA991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7D33D81-9C6C-3065-A6C4-B774D77E5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5B0311-7A6F-C0EA-30B9-7E907654D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3DEE37-FED8-AB86-8A50-D785FA2F9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8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23A9C-F6FB-80C1-F72D-CF2E88E7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1187A9-A0D3-8041-3F0F-AE557F806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AC344F4-AA35-B9C0-301F-4093EE8D8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FA9DC1-32B1-8EBE-88E3-CF53A1888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D73FC-B2A5-BE14-EC53-545F8892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2015E2-91E6-1DD4-6B3C-353CD946A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30D5B6-65E0-AA57-EF7B-A1C1CFF37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B2E249-9B73-9CE7-5660-102BA243B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15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ABFC0-AD18-8728-4045-E06DB312A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89B34B-D3B0-3B35-C5EC-BFBC058C5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ABC6B3-0744-375D-00ED-0E4956B2D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6E0A6-E94D-7B60-7CF9-88F87A424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238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D7FD5-7745-ECF6-BB82-7B9BB9C8F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DFB90B-43CE-8C8B-AF3F-F1259B5D5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5955FE-A624-C9E2-5B37-F841F3CCA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8AF23-7CB1-9A66-9AA4-52F811189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11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9E1EF-1512-9C22-FD3F-1B564354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DB105C7-5732-5190-2F1F-0F5D7BC82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E02EDD1-9182-2F41-21FA-005B2A62B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96B320-FC14-394B-42E2-E8996D750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90A9A-84CB-49F5-AF59-32C5D5574DB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364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Tsinghua-灰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>
          <a:xfrm>
            <a:off x="-2400944" y="1589828"/>
            <a:ext cx="6264696" cy="4275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0972800" cy="77809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66087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360" y="1289850"/>
            <a:ext cx="10972800" cy="487545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571384" y="44624"/>
            <a:ext cx="2573288" cy="365125"/>
          </a:xfrm>
        </p:spPr>
        <p:txBody>
          <a:bodyPr/>
          <a:lstStyle>
            <a:lvl1pPr>
              <a:defRPr sz="1600"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五边形 13"/>
          <p:cNvSpPr/>
          <p:nvPr/>
        </p:nvSpPr>
        <p:spPr>
          <a:xfrm>
            <a:off x="0" y="1052736"/>
            <a:ext cx="7048507" cy="71438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五边形 14"/>
          <p:cNvSpPr/>
          <p:nvPr/>
        </p:nvSpPr>
        <p:spPr>
          <a:xfrm>
            <a:off x="42" y="1052736"/>
            <a:ext cx="6857964" cy="71438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/>
          <a:srcRect r="66216"/>
          <a:stretch>
            <a:fillRect/>
          </a:stretch>
        </p:blipFill>
        <p:spPr>
          <a:xfrm>
            <a:off x="10560496" y="183972"/>
            <a:ext cx="1368152" cy="9594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9A8C28-42EF-3793-178D-9AAC64D9403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6879725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3967" y="4071932"/>
            <a:ext cx="9802316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3967" y="2571745"/>
            <a:ext cx="98023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14734" y="6357959"/>
            <a:ext cx="2476517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五边形 14"/>
          <p:cNvSpPr/>
          <p:nvPr/>
        </p:nvSpPr>
        <p:spPr>
          <a:xfrm>
            <a:off x="-44" y="4094163"/>
            <a:ext cx="1333509" cy="571504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0" y="4094163"/>
            <a:ext cx="1142965" cy="571504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6547" y="5714988"/>
            <a:ext cx="4824536" cy="11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875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logo-Tsinghua-灰.png"/>
          <p:cNvPicPr>
            <a:picLocks noChangeAspect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>
          <a:xfrm>
            <a:off x="-2400944" y="1589828"/>
            <a:ext cx="6264696" cy="4275497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19675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1844825"/>
            <a:ext cx="5386917" cy="4227382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19675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1844825"/>
            <a:ext cx="5389033" cy="4227382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7" name="五边形 26"/>
          <p:cNvSpPr/>
          <p:nvPr/>
        </p:nvSpPr>
        <p:spPr>
          <a:xfrm>
            <a:off x="0" y="1052736"/>
            <a:ext cx="7048507" cy="71438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42" y="1052736"/>
            <a:ext cx="6857964" cy="71438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0972800" cy="77809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66087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968208" y="183972"/>
            <a:ext cx="4049652" cy="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746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0729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968500" y="1764859"/>
            <a:ext cx="1727200" cy="11176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</a:rPr>
              <a:t>标准字体颜色</a:t>
            </a:r>
          </a:p>
        </p:txBody>
      </p:sp>
      <p:sp>
        <p:nvSpPr>
          <p:cNvPr id="18" name="矩形 17"/>
          <p:cNvSpPr/>
          <p:nvPr/>
        </p:nvSpPr>
        <p:spPr>
          <a:xfrm>
            <a:off x="-1968500" y="3061813"/>
            <a:ext cx="1727200" cy="1117600"/>
          </a:xfrm>
          <a:prstGeom prst="rect">
            <a:avLst/>
          </a:prstGeom>
          <a:solidFill>
            <a:srgbClr val="E2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</a:rPr>
              <a:t>文字背景颜色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750816" y="-209993"/>
            <a:ext cx="2558268" cy="877370"/>
            <a:chOff x="9732433" y="-200219"/>
            <a:chExt cx="2558268" cy="87737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782" r="28258" b="58924"/>
            <a:stretch>
              <a:fillRect/>
            </a:stretch>
          </p:blipFill>
          <p:spPr>
            <a:xfrm>
              <a:off x="9732433" y="55895"/>
              <a:ext cx="631525" cy="6212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>
              <a:off x="10261350" y="-200219"/>
              <a:ext cx="2029351" cy="87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53584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775749" y="0"/>
            <a:ext cx="10889201" cy="76836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775749" y="759741"/>
            <a:ext cx="10889202" cy="0"/>
          </a:xfrm>
          <a:prstGeom prst="lin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35816" y="-132272"/>
            <a:ext cx="811564" cy="104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0512"/>
      </p:ext>
    </p:extLst>
  </p:cSld>
  <p:clrMapOvr>
    <a:masterClrMapping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328907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653817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451737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530456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1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942242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6162646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075377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5923691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236328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0867997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503408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7886078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3845681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8154850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895995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390900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663348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9325769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15747971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403970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5533178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143137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58136797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533407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194" y="80830"/>
            <a:ext cx="7985504" cy="76789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3289" y="6451319"/>
            <a:ext cx="946264" cy="30635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6078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194" y="80830"/>
            <a:ext cx="7985504" cy="76789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3289" y="6451319"/>
            <a:ext cx="946264" cy="30635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3111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536596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23376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53665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13764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8521695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70991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301783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02772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30951" y="124781"/>
            <a:ext cx="10482763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55"/>
            <a:ext cx="909955" cy="765175"/>
          </a:xfrm>
          <a:prstGeom prst="rect">
            <a:avLst/>
          </a:prstGeom>
        </p:spPr>
      </p:pic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259918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199150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639949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1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996494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136560" y="2571744"/>
            <a:ext cx="1055483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-43" y="2571744"/>
            <a:ext cx="3429024" cy="571504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7568" y="2130426"/>
            <a:ext cx="8763061" cy="1470025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11624" y="3886200"/>
            <a:ext cx="8248648" cy="104299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14734" y="6357959"/>
            <a:ext cx="2476517" cy="365125"/>
          </a:xfrm>
        </p:spPr>
        <p:txBody>
          <a:bodyPr/>
          <a:lstStyle/>
          <a:p>
            <a:fld id="{AFB76D27-FC4C-4C65-90F5-F7429882B5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571744"/>
            <a:ext cx="3238480" cy="571504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80577" y="2571744"/>
            <a:ext cx="911424" cy="571504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1704" y="0"/>
            <a:ext cx="5355305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735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Tsinghua-灰.png"/>
          <p:cNvPicPr>
            <a:picLocks noChangeAspect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>
          <a:xfrm>
            <a:off x="-2400944" y="1589828"/>
            <a:ext cx="6264696" cy="42754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0972800" cy="77809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66087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360" y="1289850"/>
            <a:ext cx="10972800" cy="487545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571384" y="44624"/>
            <a:ext cx="2573288" cy="365125"/>
          </a:xfrm>
        </p:spPr>
        <p:txBody>
          <a:bodyPr/>
          <a:lstStyle>
            <a:lvl1pPr>
              <a:defRPr sz="1600"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五边形 13"/>
          <p:cNvSpPr/>
          <p:nvPr/>
        </p:nvSpPr>
        <p:spPr>
          <a:xfrm>
            <a:off x="0" y="1052736"/>
            <a:ext cx="7048507" cy="71438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五边形 14"/>
          <p:cNvSpPr/>
          <p:nvPr/>
        </p:nvSpPr>
        <p:spPr>
          <a:xfrm>
            <a:off x="42" y="1052736"/>
            <a:ext cx="6857964" cy="71438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/>
          <a:srcRect r="66216"/>
          <a:stretch>
            <a:fillRect/>
          </a:stretch>
        </p:blipFill>
        <p:spPr>
          <a:xfrm>
            <a:off x="10560496" y="183972"/>
            <a:ext cx="1368152" cy="9594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0749C1E-CCFD-CACD-A244-5C5BA44F3AB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690032366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3967" y="4071932"/>
            <a:ext cx="9802316" cy="1362075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3967" y="2571745"/>
            <a:ext cx="98023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14734" y="6357959"/>
            <a:ext cx="2476517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五边形 14"/>
          <p:cNvSpPr/>
          <p:nvPr/>
        </p:nvSpPr>
        <p:spPr>
          <a:xfrm>
            <a:off x="-44" y="4094163"/>
            <a:ext cx="1333509" cy="571504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0" y="4094163"/>
            <a:ext cx="1142965" cy="571504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6547" y="5714988"/>
            <a:ext cx="4824536" cy="114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47460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logo-Tsinghua-灰.png"/>
          <p:cNvPicPr>
            <a:picLocks noChangeAspect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>
          <a:xfrm>
            <a:off x="-2400944" y="1589828"/>
            <a:ext cx="6264696" cy="4275497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196752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1844825"/>
            <a:ext cx="5386917" cy="4227382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196752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1844825"/>
            <a:ext cx="5389033" cy="4227382"/>
          </a:xfr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7" name="五边形 26"/>
          <p:cNvSpPr/>
          <p:nvPr/>
        </p:nvSpPr>
        <p:spPr>
          <a:xfrm>
            <a:off x="0" y="1052736"/>
            <a:ext cx="7048507" cy="71438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五边形 27"/>
          <p:cNvSpPr/>
          <p:nvPr/>
        </p:nvSpPr>
        <p:spPr>
          <a:xfrm>
            <a:off x="42" y="1052736"/>
            <a:ext cx="6857964" cy="71438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10972800" cy="77809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66087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968208" y="183972"/>
            <a:ext cx="4049652" cy="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46318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527060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1968500" y="1764859"/>
            <a:ext cx="1727200" cy="11176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</a:rPr>
              <a:t>标准字体颜色</a:t>
            </a:r>
          </a:p>
        </p:txBody>
      </p:sp>
      <p:sp>
        <p:nvSpPr>
          <p:cNvPr id="18" name="矩形 17"/>
          <p:cNvSpPr/>
          <p:nvPr/>
        </p:nvSpPr>
        <p:spPr>
          <a:xfrm>
            <a:off x="-1968500" y="3061813"/>
            <a:ext cx="1727200" cy="1117600"/>
          </a:xfrm>
          <a:prstGeom prst="rect">
            <a:avLst/>
          </a:prstGeom>
          <a:solidFill>
            <a:srgbClr val="E2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</a:rPr>
              <a:t>文字背景颜色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750816" y="-209993"/>
            <a:ext cx="2558268" cy="877370"/>
            <a:chOff x="9732433" y="-200219"/>
            <a:chExt cx="2558268" cy="877370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782" r="28258" b="58924"/>
            <a:stretch>
              <a:fillRect/>
            </a:stretch>
          </p:blipFill>
          <p:spPr>
            <a:xfrm>
              <a:off x="9732433" y="55895"/>
              <a:ext cx="631525" cy="62125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3" cstate="print"/>
            <a:srcRect/>
            <a:stretch>
              <a:fillRect/>
            </a:stretch>
          </p:blipFill>
          <p:spPr>
            <a:xfrm>
              <a:off x="10261350" y="-200219"/>
              <a:ext cx="2029351" cy="877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71471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775749" y="0"/>
            <a:ext cx="10889201" cy="768367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775749" y="759741"/>
            <a:ext cx="10889202" cy="0"/>
          </a:xfrm>
          <a:prstGeom prst="line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5400000" scaled="1"/>
          </a:gradFill>
          <a:ln w="3175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-35816" y="-132272"/>
            <a:ext cx="811564" cy="104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79982"/>
      </p:ext>
    </p:extLst>
  </p:cSld>
  <p:clrMapOvr>
    <a:masterClrMapping/>
  </p:clrMapOvr>
  <p:transition>
    <p:fade/>
  </p:transition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2935640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2786914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18083006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57652815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0764908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87284338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0251902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562729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935973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495868"/>
            <a:ext cx="10515600" cy="4487169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>
          <a:xfrm>
            <a:off x="4035505" y="6356351"/>
            <a:ext cx="4114800" cy="365125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2/51</a:t>
            </a:r>
            <a:endParaRPr lang="zh-CN" altLang="en-US" dirty="0"/>
          </a:p>
        </p:txBody>
      </p:sp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Times New Roman" panose="02020603050405020304" pitchFamily="18" charset="0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4298290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272532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16758098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23550384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9354823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2381549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1640757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3008537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4144280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233242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2/51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76D27-FC4C-4C65-90F5-F7429882B5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03788635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967519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3000955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16083937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延期 10"/>
          <p:cNvSpPr/>
          <p:nvPr/>
        </p:nvSpPr>
        <p:spPr>
          <a:xfrm>
            <a:off x="0" y="90228"/>
            <a:ext cx="540792" cy="534303"/>
          </a:xfrm>
          <a:prstGeom prst="flowChartDelay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710849"/>
            <a:ext cx="12192000" cy="8992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53825" y="6453822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88195" y="-98854"/>
            <a:ext cx="4829175" cy="11049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954655" y="6620500"/>
            <a:ext cx="8757862" cy="66049"/>
            <a:chOff x="1131328" y="6601648"/>
            <a:chExt cx="10581190" cy="53152"/>
          </a:xfrm>
        </p:grpSpPr>
        <p:sp>
          <p:nvSpPr>
            <p:cNvPr id="19" name="矩形 18"/>
            <p:cNvSpPr/>
            <p:nvPr userDrawn="1"/>
          </p:nvSpPr>
          <p:spPr>
            <a:xfrm>
              <a:off x="7965980" y="6601649"/>
              <a:ext cx="3746538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 userDrawn="1"/>
          </p:nvSpPr>
          <p:spPr>
            <a:xfrm>
              <a:off x="1131328" y="6601648"/>
              <a:ext cx="6834649" cy="5315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0" y="6396335"/>
            <a:ext cx="295465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自动驾驶汽车实验室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0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4711" y="124781"/>
            <a:ext cx="4639888" cy="54290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3340757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194" y="80830"/>
            <a:ext cx="7985504" cy="76789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3289" y="6451319"/>
            <a:ext cx="946264" cy="30635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52822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9194" y="80830"/>
            <a:ext cx="7985504" cy="76789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3289" y="6451319"/>
            <a:ext cx="946264" cy="30635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319843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4356192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425138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1274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136560" y="2571744"/>
            <a:ext cx="1055483" cy="571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-43" y="2571744"/>
            <a:ext cx="3429024" cy="571504"/>
          </a:xfrm>
          <a:prstGeom prst="homePlate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07568" y="2130426"/>
            <a:ext cx="8763061" cy="1470025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11624" y="3886200"/>
            <a:ext cx="8248648" cy="104299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714734" y="6357959"/>
            <a:ext cx="2476517" cy="365125"/>
          </a:xfrm>
        </p:spPr>
        <p:txBody>
          <a:bodyPr/>
          <a:lstStyle/>
          <a:p>
            <a:fld id="{AFB76D27-FC4C-4C65-90F5-F7429882B58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/>
        </p:nvSpPr>
        <p:spPr>
          <a:xfrm>
            <a:off x="0" y="2571744"/>
            <a:ext cx="3238480" cy="571504"/>
          </a:xfrm>
          <a:prstGeom prst="homePlate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80577" y="2571744"/>
            <a:ext cx="911424" cy="571504"/>
          </a:xfrm>
          <a:prstGeom prst="rect">
            <a:avLst/>
          </a:prstGeom>
          <a:solidFill>
            <a:srgbClr val="660874"/>
          </a:solidFill>
          <a:ln>
            <a:solidFill>
              <a:srgbClr val="6608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-11704" y="0"/>
            <a:ext cx="5355305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52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460273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989452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517387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249013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575417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656462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493082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676" y="1323416"/>
            <a:ext cx="11813793" cy="50186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71139"/>
            <a:ext cx="2743200" cy="365125"/>
          </a:xfrm>
        </p:spPr>
        <p:txBody>
          <a:bodyPr/>
          <a:lstStyle/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1"/>
          <p:cNvSpPr txBox="1"/>
          <p:nvPr/>
        </p:nvSpPr>
        <p:spPr>
          <a:xfrm>
            <a:off x="1431654" y="786733"/>
            <a:ext cx="18202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Clean Vehicles Consortium</a:t>
            </a:r>
          </a:p>
        </p:txBody>
      </p:sp>
      <p:pic>
        <p:nvPicPr>
          <p:cNvPr id="13" name="Picture 2" descr="正文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78"/>
          <a:stretch>
            <a:fillRect/>
          </a:stretch>
        </p:blipFill>
        <p:spPr bwMode="auto">
          <a:xfrm>
            <a:off x="0" y="0"/>
            <a:ext cx="12192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9389340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710849"/>
            <a:ext cx="12192000" cy="540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内容占位符 5"/>
          <p:cNvSpPr>
            <a:spLocks noGrp="1"/>
          </p:cNvSpPr>
          <p:nvPr>
            <p:ph sz="quarter" idx="10" hasCustomPrompt="1"/>
          </p:nvPr>
        </p:nvSpPr>
        <p:spPr>
          <a:xfrm>
            <a:off x="207963" y="1006475"/>
            <a:ext cx="11804651" cy="531495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p"/>
              <a:defRPr sz="24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07433" y="125095"/>
            <a:ext cx="11280987" cy="542925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00206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488420" y="213360"/>
            <a:ext cx="7035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0032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slideLayout" Target="../slideLayouts/slideLayout93.xml"/><Relationship Id="rId45" Type="http://schemas.openxmlformats.org/officeDocument/2006/relationships/slideLayout" Target="../slideLayouts/slideLayout98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slideLayout" Target="../slideLayouts/slideLayout97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96.xml"/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46" Type="http://schemas.openxmlformats.org/officeDocument/2006/relationships/theme" Target="../theme/theme3.xml"/><Relationship Id="rId20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683E12FC-B727-46EE-A3F4-36BAB21DAD9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83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50" r:id="rId35"/>
    <p:sldLayoutId id="2147483751" r:id="rId36"/>
    <p:sldLayoutId id="2147483752" r:id="rId37"/>
    <p:sldLayoutId id="2147483753" r:id="rId38"/>
    <p:sldLayoutId id="2147483754" r:id="rId39"/>
    <p:sldLayoutId id="2147483755" r:id="rId40"/>
    <p:sldLayoutId id="2147483756" r:id="rId41"/>
    <p:sldLayoutId id="2147483757" r:id="rId42"/>
    <p:sldLayoutId id="2147483758" r:id="rId43"/>
    <p:sldLayoutId id="2147483759" r:id="rId44"/>
    <p:sldLayoutId id="2147483760" r:id="rId4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E12FC-B727-46EE-A3F4-36BAB21DA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95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  <p:sldLayoutId id="2147484233" r:id="rId12"/>
    <p:sldLayoutId id="2147484234" r:id="rId13"/>
    <p:sldLayoutId id="2147484235" r:id="rId14"/>
    <p:sldLayoutId id="2147484236" r:id="rId15"/>
    <p:sldLayoutId id="2147484237" r:id="rId16"/>
    <p:sldLayoutId id="2147484238" r:id="rId17"/>
    <p:sldLayoutId id="2147484239" r:id="rId18"/>
    <p:sldLayoutId id="2147484240" r:id="rId19"/>
    <p:sldLayoutId id="2147484241" r:id="rId20"/>
    <p:sldLayoutId id="2147484242" r:id="rId21"/>
    <p:sldLayoutId id="2147484243" r:id="rId22"/>
    <p:sldLayoutId id="2147484244" r:id="rId23"/>
    <p:sldLayoutId id="2147484245" r:id="rId24"/>
    <p:sldLayoutId id="2147484246" r:id="rId25"/>
    <p:sldLayoutId id="2147484247" r:id="rId26"/>
    <p:sldLayoutId id="2147484248" r:id="rId27"/>
    <p:sldLayoutId id="2147484249" r:id="rId28"/>
    <p:sldLayoutId id="2147484250" r:id="rId29"/>
    <p:sldLayoutId id="2147484251" r:id="rId30"/>
    <p:sldLayoutId id="2147484252" r:id="rId31"/>
    <p:sldLayoutId id="2147484253" r:id="rId32"/>
    <p:sldLayoutId id="2147484254" r:id="rId33"/>
    <p:sldLayoutId id="2147484255" r:id="rId34"/>
    <p:sldLayoutId id="2147484256" r:id="rId35"/>
    <p:sldLayoutId id="2147484257" r:id="rId36"/>
    <p:sldLayoutId id="2147484258" r:id="rId37"/>
    <p:sldLayoutId id="2147484259" r:id="rId38"/>
    <p:sldLayoutId id="2147484260" r:id="rId39"/>
    <p:sldLayoutId id="2147484261" r:id="rId40"/>
    <p:sldLayoutId id="2147484262" r:id="rId41"/>
    <p:sldLayoutId id="2147484263" r:id="rId42"/>
    <p:sldLayoutId id="2147484264" r:id="rId43"/>
    <p:sldLayoutId id="2147484265" r:id="rId44"/>
    <p:sldLayoutId id="2147484266" r:id="rId4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1.gif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8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8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39998" y="4448140"/>
            <a:ext cx="8712000" cy="5025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 defTabSz="457200"/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3000" y="2697742"/>
            <a:ext cx="9165996" cy="1462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lnSpc>
                <a:spcPct val="130000"/>
              </a:lnSpc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子课题四</a:t>
            </a:r>
            <a:endParaRPr lang="en-US" altLang="zh-CN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>
              <a:lnSpc>
                <a:spcPct val="130000"/>
              </a:lnSpc>
            </a:pPr>
            <a:r>
              <a:rPr lang="zh-CN" altLang="en-US" sz="3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商用车新能源双桥电驱动技术开发</a:t>
            </a:r>
          </a:p>
        </p:txBody>
      </p:sp>
      <p:sp>
        <p:nvSpPr>
          <p:cNvPr id="15" name="矩形 14"/>
          <p:cNvSpPr/>
          <p:nvPr/>
        </p:nvSpPr>
        <p:spPr>
          <a:xfrm>
            <a:off x="1988022" y="1304922"/>
            <a:ext cx="8215953" cy="565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4530" fontAlgn="base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清华大学</a:t>
            </a:r>
            <a:r>
              <a:rPr lang="en-US" altLang="zh-CN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东风商用车智能驾驶联合研究中心</a:t>
            </a:r>
            <a:endParaRPr lang="en-US" altLang="zh-CN" sz="28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69" y="429984"/>
            <a:ext cx="3839821" cy="873805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3" b="20976"/>
          <a:stretch>
            <a:fillRect/>
          </a:stretch>
        </p:blipFill>
        <p:spPr bwMode="auto">
          <a:xfrm>
            <a:off x="2345910" y="415774"/>
            <a:ext cx="2352279" cy="87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97ED45-FF98-8F50-4D93-C1FA57D62AAA}"/>
              </a:ext>
            </a:extLst>
          </p:cNvPr>
          <p:cNvSpPr txBox="1"/>
          <p:nvPr/>
        </p:nvSpPr>
        <p:spPr>
          <a:xfrm>
            <a:off x="2768824" y="5457041"/>
            <a:ext cx="6654347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en-US" altLang="zh-CN" sz="2400" b="1" dirty="0">
                <a:latin typeface="+mn-lt"/>
                <a:ea typeface="+mn-ea"/>
                <a:cs typeface="+mn-ea"/>
                <a:sym typeface="+mn-lt"/>
              </a:rPr>
              <a:t>2025/12/12</a:t>
            </a:r>
            <a:endParaRPr lang="zh-CN" altLang="en-US" sz="24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1D0BB-540D-7FC1-3796-20EB0F9D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13314-22EF-EB1A-EB50-695219480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E5B50F81-4FBF-39A6-C326-37F7147AEDF7}"/>
              </a:ext>
            </a:extLst>
          </p:cNvPr>
          <p:cNvSpPr txBox="1"/>
          <p:nvPr/>
        </p:nvSpPr>
        <p:spPr>
          <a:xfrm>
            <a:off x="73024" y="760413"/>
            <a:ext cx="4929281" cy="5336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双桥基础制动分配</a:t>
            </a: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3AF0C4FF-A04F-A7BE-2B45-ACFB2BF55AD1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74552E3C-6E6A-783F-3CEC-F005FDCF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6309"/>
            <a:ext cx="7562767" cy="3620815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FD19FA5B-DE24-ADE2-885F-5DA4F5CE3AF0}"/>
              </a:ext>
            </a:extLst>
          </p:cNvPr>
          <p:cNvSpPr/>
          <p:nvPr/>
        </p:nvSpPr>
        <p:spPr>
          <a:xfrm>
            <a:off x="629114" y="1985464"/>
            <a:ext cx="2495931" cy="387034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前后轴制动力矩分配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46B17435-80D0-C922-1659-AC9674EBF3D5}"/>
              </a:ext>
            </a:extLst>
          </p:cNvPr>
          <p:cNvSpPr/>
          <p:nvPr/>
        </p:nvSpPr>
        <p:spPr>
          <a:xfrm>
            <a:off x="4089555" y="1985464"/>
            <a:ext cx="2495931" cy="363239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电机制动力矩分配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A68A564-F374-72C0-C112-206429769BE4}"/>
              </a:ext>
            </a:extLst>
          </p:cNvPr>
          <p:cNvSpPr/>
          <p:nvPr/>
        </p:nvSpPr>
        <p:spPr>
          <a:xfrm>
            <a:off x="1982563" y="5501182"/>
            <a:ext cx="3211735" cy="363239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基础车辆模型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9FF5B73B-6F2C-9214-7A99-78DB0128F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34" y="1547991"/>
            <a:ext cx="4598685" cy="2265024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0789656D-479C-9146-66E5-B4CAF54FE08B}"/>
              </a:ext>
            </a:extLst>
          </p:cNvPr>
          <p:cNvSpPr txBox="1"/>
          <p:nvPr/>
        </p:nvSpPr>
        <p:spPr>
          <a:xfrm>
            <a:off x="9509759" y="3628237"/>
            <a:ext cx="94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(s)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506D46A-9EDB-29FF-ABC6-8CB431B5051E}"/>
              </a:ext>
            </a:extLst>
          </p:cNvPr>
          <p:cNvSpPr txBox="1"/>
          <p:nvPr/>
        </p:nvSpPr>
        <p:spPr>
          <a:xfrm rot="16200000">
            <a:off x="6769273" y="2352636"/>
            <a:ext cx="94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减速度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(g)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2B188693-9949-46D0-764B-C6FF225A7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4093451"/>
            <a:ext cx="4535359" cy="2281506"/>
          </a:xfrm>
          <a:prstGeom prst="rect">
            <a:avLst/>
          </a:prstGeom>
        </p:spPr>
      </p:pic>
      <p:sp>
        <p:nvSpPr>
          <p:cNvPr id="73" name="文本框 72">
            <a:extLst>
              <a:ext uri="{FF2B5EF4-FFF2-40B4-BE49-F238E27FC236}">
                <a16:creationId xmlns:a16="http://schemas.microsoft.com/office/drawing/2014/main" id="{F12E1C8D-122A-DAD8-A688-E60C5F0B475B}"/>
              </a:ext>
            </a:extLst>
          </p:cNvPr>
          <p:cNvSpPr txBox="1"/>
          <p:nvPr/>
        </p:nvSpPr>
        <p:spPr>
          <a:xfrm>
            <a:off x="9357359" y="6224617"/>
            <a:ext cx="94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(s)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A107041-054F-7170-E1FB-F7E7ACB349CD}"/>
              </a:ext>
            </a:extLst>
          </p:cNvPr>
          <p:cNvSpPr txBox="1"/>
          <p:nvPr/>
        </p:nvSpPr>
        <p:spPr>
          <a:xfrm rot="16200000">
            <a:off x="6657563" y="4878676"/>
            <a:ext cx="1064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车速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(km/h)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155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E956E-1B81-A1A2-770F-007880DD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483B45-0EAC-B938-6BAD-0F2F7724E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F2CAB682-1FBE-C78C-BFDD-6DA764C9977C}"/>
              </a:ext>
            </a:extLst>
          </p:cNvPr>
          <p:cNvSpPr txBox="1"/>
          <p:nvPr/>
        </p:nvSpPr>
        <p:spPr>
          <a:xfrm>
            <a:off x="73024" y="760413"/>
            <a:ext cx="4929281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驱制动协调稳定性控制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EB82BC-72EC-9081-6FEE-0F0ADDF34522}"/>
              </a:ext>
            </a:extLst>
          </p:cNvPr>
          <p:cNvSpPr txBox="1"/>
          <p:nvPr/>
        </p:nvSpPr>
        <p:spPr>
          <a:xfrm>
            <a:off x="293685" y="1989134"/>
            <a:ext cx="1160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Ø"/>
              <a:defRPr/>
            </a:pPr>
            <a:r>
              <a:rPr lang="zh-CN" altLang="en-US" b="1" dirty="0"/>
              <a:t>此功能要求</a:t>
            </a:r>
            <a:r>
              <a:rPr lang="en-US" altLang="zh-CN" b="1" dirty="0"/>
              <a:t>EBS</a:t>
            </a:r>
            <a:r>
              <a:rPr lang="zh-CN" altLang="en-US" b="1" dirty="0"/>
              <a:t>系统开放接口</a:t>
            </a:r>
            <a:r>
              <a:rPr lang="zh-CN" altLang="en-US" dirty="0"/>
              <a:t>：必须支持通过</a:t>
            </a:r>
            <a:r>
              <a:rPr lang="en-US" altLang="zh-CN" dirty="0"/>
              <a:t>VCU</a:t>
            </a:r>
            <a:r>
              <a:rPr lang="zh-CN" altLang="en-US" dirty="0"/>
              <a:t>独立调节</a:t>
            </a:r>
            <a:r>
              <a:rPr lang="en-US" altLang="zh-CN" dirty="0"/>
              <a:t>EBS</a:t>
            </a:r>
            <a:r>
              <a:rPr lang="zh-CN" altLang="en-US" dirty="0"/>
              <a:t>各个通道压力，例如通道压力接口、</a:t>
            </a:r>
            <a:r>
              <a:rPr lang="en-US" altLang="zh-CN" dirty="0"/>
              <a:t>ABS/ESP</a:t>
            </a:r>
            <a:r>
              <a:rPr lang="zh-CN" altLang="en-US" dirty="0"/>
              <a:t>激活标志等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FF187B-7107-0020-0B32-258C8E8C4781}"/>
              </a:ext>
            </a:extLst>
          </p:cNvPr>
          <p:cNvSpPr txBox="1"/>
          <p:nvPr/>
        </p:nvSpPr>
        <p:spPr>
          <a:xfrm>
            <a:off x="293685" y="1326644"/>
            <a:ext cx="1160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方案：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上层通过横摆角速度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PID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控制器，根据驾驶员转向输入和车辆实际横摆角速度计算附加横摆力矩；下层则进行驱制动协调转矩分配，根据上层给定附加横摆力矩，在双电驱桥与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EBS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系统之间协同分配驱动力和制动力矩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05B984C-93CE-2ED5-8B49-3A7BB0C25379}"/>
              </a:ext>
            </a:extLst>
          </p:cNvPr>
          <p:cNvGrpSpPr/>
          <p:nvPr/>
        </p:nvGrpSpPr>
        <p:grpSpPr>
          <a:xfrm>
            <a:off x="2138443" y="2721134"/>
            <a:ext cx="9701767" cy="3750568"/>
            <a:chOff x="888599" y="2777003"/>
            <a:chExt cx="10750123" cy="375056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9975DC5-69DE-C5FE-BA46-5FDAC8AB11A5}"/>
                </a:ext>
              </a:extLst>
            </p:cNvPr>
            <p:cNvSpPr/>
            <p:nvPr/>
          </p:nvSpPr>
          <p:spPr>
            <a:xfrm>
              <a:off x="5375462" y="4743854"/>
              <a:ext cx="957138" cy="523221"/>
            </a:xfrm>
            <a:prstGeom prst="rect">
              <a:avLst/>
            </a:prstGeom>
            <a:solidFill>
              <a:schemeClr val="accent4">
                <a:alpha val="37133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31F99BC-1C83-04D8-F543-F18AFB3540F6}"/>
                </a:ext>
              </a:extLst>
            </p:cNvPr>
            <p:cNvSpPr/>
            <p:nvPr/>
          </p:nvSpPr>
          <p:spPr>
            <a:xfrm>
              <a:off x="1108312" y="2825634"/>
              <a:ext cx="1285101" cy="172310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3789D06-B25C-2BB2-EBAA-ED378D4FBFFC}"/>
                </a:ext>
              </a:extLst>
            </p:cNvPr>
            <p:cNvSpPr txBox="1"/>
            <p:nvPr/>
          </p:nvSpPr>
          <p:spPr>
            <a:xfrm>
              <a:off x="1268815" y="3502520"/>
              <a:ext cx="964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驾驶员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86F1780-C540-8D76-D918-0B3D5ABDB685}"/>
                </a:ext>
              </a:extLst>
            </p:cNvPr>
            <p:cNvSpPr/>
            <p:nvPr/>
          </p:nvSpPr>
          <p:spPr>
            <a:xfrm>
              <a:off x="3405503" y="4870586"/>
              <a:ext cx="1609287" cy="1051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D6970E2-2F12-8B83-B699-5429357466B8}"/>
                </a:ext>
              </a:extLst>
            </p:cNvPr>
            <p:cNvSpPr txBox="1"/>
            <p:nvPr/>
          </p:nvSpPr>
          <p:spPr>
            <a:xfrm>
              <a:off x="3855200" y="5211520"/>
              <a:ext cx="709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EE7EAA8-3792-4B8B-4C4B-B868D23422EB}"/>
                </a:ext>
              </a:extLst>
            </p:cNvPr>
            <p:cNvSpPr/>
            <p:nvPr/>
          </p:nvSpPr>
          <p:spPr>
            <a:xfrm>
              <a:off x="1105745" y="5813141"/>
              <a:ext cx="1285057" cy="6463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1DE168C-5FB3-4A68-0D6C-7F4575FB02FE}"/>
                </a:ext>
              </a:extLst>
            </p:cNvPr>
            <p:cNvSpPr txBox="1"/>
            <p:nvPr/>
          </p:nvSpPr>
          <p:spPr>
            <a:xfrm>
              <a:off x="1121174" y="5951640"/>
              <a:ext cx="125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转矩映射</a:t>
              </a:r>
            </a:p>
          </p:txBody>
        </p:sp>
        <p:cxnSp>
          <p:nvCxnSpPr>
            <p:cNvPr id="13" name="直接箭头连接符 140">
              <a:extLst>
                <a:ext uri="{FF2B5EF4-FFF2-40B4-BE49-F238E27FC236}">
                  <a16:creationId xmlns:a16="http://schemas.microsoft.com/office/drawing/2014/main" id="{D5412963-64AE-3886-6D5E-E6BDA39C5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2599" y="5285833"/>
              <a:ext cx="1726441" cy="43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D78F09E-011D-9AFE-DB7A-451F3DFC6273}"/>
                </a:ext>
              </a:extLst>
            </p:cNvPr>
            <p:cNvSpPr txBox="1"/>
            <p:nvPr/>
          </p:nvSpPr>
          <p:spPr>
            <a:xfrm>
              <a:off x="5333936" y="4757069"/>
              <a:ext cx="1022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EBS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通道压力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箭头连接符 142">
              <a:extLst>
                <a:ext uri="{FF2B5EF4-FFF2-40B4-BE49-F238E27FC236}">
                  <a16:creationId xmlns:a16="http://schemas.microsoft.com/office/drawing/2014/main" id="{C3EEFEF2-A287-1155-9002-5ADFBA54AF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9170" y="6277266"/>
              <a:ext cx="43700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A74F882-1E20-25B6-F865-B7DA23B9200A}"/>
                </a:ext>
              </a:extLst>
            </p:cNvPr>
            <p:cNvSpPr txBox="1"/>
            <p:nvPr/>
          </p:nvSpPr>
          <p:spPr>
            <a:xfrm>
              <a:off x="5238648" y="6019271"/>
              <a:ext cx="13692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总需求转矩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44">
              <a:extLst>
                <a:ext uri="{FF2B5EF4-FFF2-40B4-BE49-F238E27FC236}">
                  <a16:creationId xmlns:a16="http://schemas.microsoft.com/office/drawing/2014/main" id="{A9FB7101-F8A1-2C00-927F-E975351B3CD2}"/>
                </a:ext>
              </a:extLst>
            </p:cNvPr>
            <p:cNvCxnSpPr>
              <a:cxnSpLocks/>
              <a:stCxn id="8" idx="0"/>
              <a:endCxn id="24" idx="2"/>
            </p:cNvCxnSpPr>
            <p:nvPr/>
          </p:nvCxnSpPr>
          <p:spPr>
            <a:xfrm flipV="1">
              <a:off x="4210146" y="3884717"/>
              <a:ext cx="0" cy="985869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35344F6-33DF-11A8-1111-0B780E7ABE74}"/>
                </a:ext>
              </a:extLst>
            </p:cNvPr>
            <p:cNvSpPr txBox="1"/>
            <p:nvPr/>
          </p:nvSpPr>
          <p:spPr>
            <a:xfrm>
              <a:off x="3657097" y="4171920"/>
              <a:ext cx="553048" cy="523220"/>
            </a:xfrm>
            <a:prstGeom prst="rect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车速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箭头连接符 146">
              <a:extLst>
                <a:ext uri="{FF2B5EF4-FFF2-40B4-BE49-F238E27FC236}">
                  <a16:creationId xmlns:a16="http://schemas.microsoft.com/office/drawing/2014/main" id="{AB3B16DA-674F-B1F2-4444-C4C39BE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4565091" y="4005499"/>
              <a:ext cx="21761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C116D23-5333-3752-C590-E3196DBE0E38}"/>
                </a:ext>
              </a:extLst>
            </p:cNvPr>
            <p:cNvSpPr txBox="1"/>
            <p:nvPr/>
          </p:nvSpPr>
          <p:spPr>
            <a:xfrm>
              <a:off x="5061798" y="3740787"/>
              <a:ext cx="158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实际横摆角速度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148">
              <a:extLst>
                <a:ext uri="{FF2B5EF4-FFF2-40B4-BE49-F238E27FC236}">
                  <a16:creationId xmlns:a16="http://schemas.microsoft.com/office/drawing/2014/main" id="{8953283E-9803-D522-0A16-E26DFF50D749}"/>
                </a:ext>
              </a:extLst>
            </p:cNvPr>
            <p:cNvCxnSpPr>
              <a:cxnSpLocks/>
            </p:cNvCxnSpPr>
            <p:nvPr/>
          </p:nvCxnSpPr>
          <p:spPr>
            <a:xfrm>
              <a:off x="2399170" y="3097201"/>
              <a:ext cx="1008266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1876F81-7E06-B778-630B-0D7543228CDD}"/>
                </a:ext>
              </a:extLst>
            </p:cNvPr>
            <p:cNvSpPr txBox="1"/>
            <p:nvPr/>
          </p:nvSpPr>
          <p:spPr>
            <a:xfrm>
              <a:off x="2390802" y="2777003"/>
              <a:ext cx="1016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转向指令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477195-FB32-9C2A-5DC3-D952BCFF9554}"/>
                </a:ext>
              </a:extLst>
            </p:cNvPr>
            <p:cNvSpPr/>
            <p:nvPr/>
          </p:nvSpPr>
          <p:spPr>
            <a:xfrm>
              <a:off x="3405503" y="2833517"/>
              <a:ext cx="1609287" cy="1051200"/>
            </a:xfrm>
            <a:prstGeom prst="rect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46BAC65-C192-A1A5-679D-7ABDE3490CBE}"/>
                </a:ext>
              </a:extLst>
            </p:cNvPr>
            <p:cNvSpPr txBox="1"/>
            <p:nvPr/>
          </p:nvSpPr>
          <p:spPr>
            <a:xfrm>
              <a:off x="3417914" y="3044675"/>
              <a:ext cx="1584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期望横摆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角速度计算</a:t>
              </a:r>
            </a:p>
          </p:txBody>
        </p:sp>
        <p:cxnSp>
          <p:nvCxnSpPr>
            <p:cNvPr id="26" name="直接箭头连接符 151">
              <a:extLst>
                <a:ext uri="{FF2B5EF4-FFF2-40B4-BE49-F238E27FC236}">
                  <a16:creationId xmlns:a16="http://schemas.microsoft.com/office/drawing/2014/main" id="{B999194A-63B9-8292-4E4A-F60524135E8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5002378" y="3367840"/>
              <a:ext cx="1728125" cy="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16D82CA-7743-94F6-E16E-175E9EE203B4}"/>
                </a:ext>
              </a:extLst>
            </p:cNvPr>
            <p:cNvSpPr txBox="1"/>
            <p:nvPr/>
          </p:nvSpPr>
          <p:spPr>
            <a:xfrm>
              <a:off x="5138954" y="3045834"/>
              <a:ext cx="1584466" cy="307777"/>
            </a:xfrm>
            <a:prstGeom prst="rect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期望横摆角速度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ECCA414-D798-B8C5-A374-2A2B3E8EEA5E}"/>
                </a:ext>
              </a:extLst>
            </p:cNvPr>
            <p:cNvSpPr/>
            <p:nvPr/>
          </p:nvSpPr>
          <p:spPr>
            <a:xfrm>
              <a:off x="6741230" y="2825634"/>
              <a:ext cx="1608927" cy="14293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B4D58C7-51C6-F626-DACC-2A6D7B5D1209}"/>
                </a:ext>
              </a:extLst>
            </p:cNvPr>
            <p:cNvSpPr txBox="1"/>
            <p:nvPr/>
          </p:nvSpPr>
          <p:spPr>
            <a:xfrm>
              <a:off x="6840775" y="3050816"/>
              <a:ext cx="14704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上层：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横摆角速度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</a:t>
              </a:r>
            </a:p>
          </p:txBody>
        </p:sp>
        <p:cxnSp>
          <p:nvCxnSpPr>
            <p:cNvPr id="30" name="直接箭头连接符 154">
              <a:extLst>
                <a:ext uri="{FF2B5EF4-FFF2-40B4-BE49-F238E27FC236}">
                  <a16:creationId xmlns:a16="http://schemas.microsoft.com/office/drawing/2014/main" id="{9B945494-94D9-D017-CCC9-DF7D40454952}"/>
                </a:ext>
              </a:extLst>
            </p:cNvPr>
            <p:cNvCxnSpPr>
              <a:cxnSpLocks/>
              <a:stCxn id="28" idx="2"/>
              <a:endCxn id="32" idx="0"/>
            </p:cNvCxnSpPr>
            <p:nvPr/>
          </p:nvCxnSpPr>
          <p:spPr>
            <a:xfrm>
              <a:off x="7545695" y="4255033"/>
              <a:ext cx="0" cy="832941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3AA500E-2814-38C3-7E3F-6DBF49CCD0E1}"/>
                </a:ext>
              </a:extLst>
            </p:cNvPr>
            <p:cNvSpPr txBox="1"/>
            <p:nvPr/>
          </p:nvSpPr>
          <p:spPr>
            <a:xfrm>
              <a:off x="6966344" y="4221263"/>
              <a:ext cx="6294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附加横摆力矩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18E5B50-3D63-F44E-8D0F-AC570A531E5E}"/>
                </a:ext>
              </a:extLst>
            </p:cNvPr>
            <p:cNvSpPr/>
            <p:nvPr/>
          </p:nvSpPr>
          <p:spPr>
            <a:xfrm>
              <a:off x="6776851" y="5087974"/>
              <a:ext cx="1608927" cy="1429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83FF376-326F-BE79-CE9F-D23163FBB37C}"/>
                </a:ext>
              </a:extLst>
            </p:cNvPr>
            <p:cNvSpPr txBox="1"/>
            <p:nvPr/>
          </p:nvSpPr>
          <p:spPr>
            <a:xfrm>
              <a:off x="6860503" y="5341009"/>
              <a:ext cx="14704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下层：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驱制动协同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转矩分配</a:t>
              </a:r>
            </a:p>
          </p:txBody>
        </p:sp>
        <p:cxnSp>
          <p:nvCxnSpPr>
            <p:cNvPr id="34" name="直接箭头连接符 157">
              <a:extLst>
                <a:ext uri="{FF2B5EF4-FFF2-40B4-BE49-F238E27FC236}">
                  <a16:creationId xmlns:a16="http://schemas.microsoft.com/office/drawing/2014/main" id="{61FA0497-83B3-E834-6D29-BEC551455D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091" y="4005499"/>
              <a:ext cx="0" cy="865087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158">
              <a:extLst>
                <a:ext uri="{FF2B5EF4-FFF2-40B4-BE49-F238E27FC236}">
                  <a16:creationId xmlns:a16="http://schemas.microsoft.com/office/drawing/2014/main" id="{6184D2D9-60A0-7B07-64AD-753330D78497}"/>
                </a:ext>
              </a:extLst>
            </p:cNvPr>
            <p:cNvCxnSpPr>
              <a:cxnSpLocks/>
            </p:cNvCxnSpPr>
            <p:nvPr/>
          </p:nvCxnSpPr>
          <p:spPr>
            <a:xfrm>
              <a:off x="1441647" y="4548738"/>
              <a:ext cx="0" cy="126440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159">
              <a:extLst>
                <a:ext uri="{FF2B5EF4-FFF2-40B4-BE49-F238E27FC236}">
                  <a16:creationId xmlns:a16="http://schemas.microsoft.com/office/drawing/2014/main" id="{528A79FD-826F-B6AB-A541-055930090607}"/>
                </a:ext>
              </a:extLst>
            </p:cNvPr>
            <p:cNvCxnSpPr>
              <a:cxnSpLocks/>
            </p:cNvCxnSpPr>
            <p:nvPr/>
          </p:nvCxnSpPr>
          <p:spPr>
            <a:xfrm>
              <a:off x="2073397" y="4548738"/>
              <a:ext cx="0" cy="126440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ABECF1D-018D-9C11-8385-D8717861D6C3}"/>
                </a:ext>
              </a:extLst>
            </p:cNvPr>
            <p:cNvSpPr txBox="1"/>
            <p:nvPr/>
          </p:nvSpPr>
          <p:spPr>
            <a:xfrm>
              <a:off x="888599" y="4659201"/>
              <a:ext cx="553048" cy="954107"/>
            </a:xfrm>
            <a:prstGeom prst="rect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油门指令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0F3FB43-BEE2-CDE8-8D28-E98A33F60859}"/>
                </a:ext>
              </a:extLst>
            </p:cNvPr>
            <p:cNvSpPr txBox="1"/>
            <p:nvPr/>
          </p:nvSpPr>
          <p:spPr>
            <a:xfrm>
              <a:off x="1573650" y="4641933"/>
              <a:ext cx="553048" cy="954107"/>
            </a:xfrm>
            <a:prstGeom prst="rect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制动指令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箭头连接符 162">
              <a:extLst>
                <a:ext uri="{FF2B5EF4-FFF2-40B4-BE49-F238E27FC236}">
                  <a16:creationId xmlns:a16="http://schemas.microsoft.com/office/drawing/2014/main" id="{BE0C9689-AD5F-E224-4D89-B672545887F6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5032599" y="5802674"/>
              <a:ext cx="1744252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C7A5543-3375-9C40-2061-4020893BB4D5}"/>
                </a:ext>
              </a:extLst>
            </p:cNvPr>
            <p:cNvSpPr txBox="1"/>
            <p:nvPr/>
          </p:nvSpPr>
          <p:spPr>
            <a:xfrm>
              <a:off x="5230509" y="5533754"/>
              <a:ext cx="1386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六轮垂向载荷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C806B6F-5B89-5A1E-13FC-BB3D82012EAE}"/>
                </a:ext>
              </a:extLst>
            </p:cNvPr>
            <p:cNvSpPr/>
            <p:nvPr/>
          </p:nvSpPr>
          <p:spPr>
            <a:xfrm>
              <a:off x="9009149" y="2815434"/>
              <a:ext cx="2629573" cy="371213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B6B5AB7-4771-FC2D-8E3D-BABA48D5A7D8}"/>
                </a:ext>
              </a:extLst>
            </p:cNvPr>
            <p:cNvSpPr/>
            <p:nvPr/>
          </p:nvSpPr>
          <p:spPr>
            <a:xfrm>
              <a:off x="9224449" y="3066727"/>
              <a:ext cx="2226422" cy="11883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5656F59-BD0B-4053-E796-14D3CA5D76B1}"/>
                </a:ext>
              </a:extLst>
            </p:cNvPr>
            <p:cNvSpPr txBox="1"/>
            <p:nvPr/>
          </p:nvSpPr>
          <p:spPr>
            <a:xfrm>
              <a:off x="9260070" y="3140385"/>
              <a:ext cx="22264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驱动模式：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保证充足动力的同时利用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EBS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和电驱桥的协调提供附加横摆力矩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44F77D6-76AD-6AD1-1290-869CE552CE6D}"/>
                </a:ext>
              </a:extLst>
            </p:cNvPr>
            <p:cNvSpPr/>
            <p:nvPr/>
          </p:nvSpPr>
          <p:spPr>
            <a:xfrm>
              <a:off x="9224120" y="5208674"/>
              <a:ext cx="2226421" cy="1188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533AD1B-2AE2-BD1A-1D22-9ADB60A4EEC7}"/>
                </a:ext>
              </a:extLst>
            </p:cNvPr>
            <p:cNvSpPr txBox="1"/>
            <p:nvPr/>
          </p:nvSpPr>
          <p:spPr>
            <a:xfrm>
              <a:off x="9260070" y="5343747"/>
              <a:ext cx="222642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制动模式：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EBS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进行制动辅以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保证制动高效稳定</a:t>
              </a:r>
            </a:p>
          </p:txBody>
        </p:sp>
        <p:cxnSp>
          <p:nvCxnSpPr>
            <p:cNvPr id="46" name="连接符: 肘形 16">
              <a:extLst>
                <a:ext uri="{FF2B5EF4-FFF2-40B4-BE49-F238E27FC236}">
                  <a16:creationId xmlns:a16="http://schemas.microsoft.com/office/drawing/2014/main" id="{C52CFF9A-AC9B-A272-BABD-A1D21BB1B27C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 flipV="1">
              <a:off x="8385778" y="3660880"/>
              <a:ext cx="838671" cy="2141794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18">
              <a:extLst>
                <a:ext uri="{FF2B5EF4-FFF2-40B4-BE49-F238E27FC236}">
                  <a16:creationId xmlns:a16="http://schemas.microsoft.com/office/drawing/2014/main" id="{EB9E896B-F103-A085-392B-B48A38DC2CBA}"/>
                </a:ext>
              </a:extLst>
            </p:cNvPr>
            <p:cNvCxnSpPr>
              <a:cxnSpLocks/>
              <a:stCxn id="32" idx="3"/>
              <a:endCxn id="44" idx="1"/>
            </p:cNvCxnSpPr>
            <p:nvPr/>
          </p:nvCxnSpPr>
          <p:spPr>
            <a:xfrm>
              <a:off x="8385778" y="5802674"/>
              <a:ext cx="838343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55D4280-8E16-4F07-FA44-502DA904E470}"/>
                </a:ext>
              </a:extLst>
            </p:cNvPr>
            <p:cNvSpPr txBox="1"/>
            <p:nvPr/>
          </p:nvSpPr>
          <p:spPr>
            <a:xfrm>
              <a:off x="4958229" y="4439066"/>
              <a:ext cx="1919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制动压力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力矩标定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标题 3">
            <a:extLst>
              <a:ext uri="{FF2B5EF4-FFF2-40B4-BE49-F238E27FC236}">
                <a16:creationId xmlns:a16="http://schemas.microsoft.com/office/drawing/2014/main" id="{5522FAC9-A07E-C63E-3BDD-B34D431A5FBE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832CC6D-149D-9731-F4E8-323249B1232A}"/>
              </a:ext>
            </a:extLst>
          </p:cNvPr>
          <p:cNvSpPr txBox="1"/>
          <p:nvPr/>
        </p:nvSpPr>
        <p:spPr>
          <a:xfrm>
            <a:off x="194680" y="2750364"/>
            <a:ext cx="21918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前轮转角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总需求转矩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车速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轮速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横摆角速度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电机反馈状态（转矩</a:t>
            </a:r>
            <a:r>
              <a:rPr lang="en-US" altLang="zh-CN" dirty="0"/>
              <a:t>/</a:t>
            </a:r>
            <a:r>
              <a:rPr lang="zh-CN" altLang="en-US" dirty="0"/>
              <a:t>转速）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输出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电驱桥驱动指令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气压制动指令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906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12456-CDCC-28A7-EAB5-328E71FF8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E16DA3-8DD5-5227-B67D-67D6B20F1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AAF4F244-0DFF-6C0E-0668-73E6F7E8DA46}"/>
              </a:ext>
            </a:extLst>
          </p:cNvPr>
          <p:cNvSpPr txBox="1"/>
          <p:nvPr/>
        </p:nvSpPr>
        <p:spPr>
          <a:xfrm>
            <a:off x="73024" y="760413"/>
            <a:ext cx="4929281" cy="101380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marR="0" lvl="0" indent="-3238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ea"/>
                <a:sym typeface="+mn-lt"/>
              </a:rPr>
              <a:t>制动协调稳定性控制</a:t>
            </a:r>
          </a:p>
          <a:p>
            <a:pPr marL="323850" marR="0" lvl="0" indent="-3238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p"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ea"/>
              <a:sym typeface="+mn-lt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72377226-4904-07BA-D14A-3ACF76B1F485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2690176-99B2-93A4-7C71-1DE267FC26E1}"/>
              </a:ext>
            </a:extLst>
          </p:cNvPr>
          <p:cNvSpPr txBox="1"/>
          <p:nvPr/>
        </p:nvSpPr>
        <p:spPr>
          <a:xfrm>
            <a:off x="265051" y="1511545"/>
            <a:ext cx="31172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itchFamily="2" charset="2"/>
              <a:buChar char="Ø"/>
              <a:defRPr b="1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工况：</a:t>
            </a:r>
            <a:r>
              <a:rPr lang="en-US" altLang="zh-CN" sz="2000" dirty="0">
                <a:solidFill>
                  <a:prstClr val="black"/>
                </a:solidFill>
                <a:latin typeface="Calibri"/>
                <a:ea typeface="微软雅黑"/>
              </a:rPr>
              <a:t>50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km/h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定圆转向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2" name="内容占位符 5" descr="图形用户界面, 图示&#10;&#10;AI 生成的内容可能不正确。">
            <a:extLst>
              <a:ext uri="{FF2B5EF4-FFF2-40B4-BE49-F238E27FC236}">
                <a16:creationId xmlns:a16="http://schemas.microsoft.com/office/drawing/2014/main" id="{28E67B9A-1A86-4322-3732-973A10ADF01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06398" y="2119283"/>
            <a:ext cx="7025866" cy="4222524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4E5AC907-5992-F33D-88EF-448E2C753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67" r="7797"/>
          <a:stretch>
            <a:fillRect/>
          </a:stretch>
        </p:blipFill>
        <p:spPr>
          <a:xfrm>
            <a:off x="7582158" y="3889296"/>
            <a:ext cx="4084286" cy="28799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1392A6-DF2B-684B-981B-9A4F7A59A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446" y="956168"/>
            <a:ext cx="3359974" cy="28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CC3B9-B6D3-3976-143F-D4B96E95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5C6A04-6B9C-43D7-389F-C24512B9E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B08B68C2-CD54-5005-F4F3-8E681B6105B4}"/>
              </a:ext>
            </a:extLst>
          </p:cNvPr>
          <p:cNvSpPr txBox="1"/>
          <p:nvPr/>
        </p:nvSpPr>
        <p:spPr>
          <a:xfrm>
            <a:off x="73024" y="760413"/>
            <a:ext cx="4929281" cy="5336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主挂解耦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EB1E62D-9ADA-40EC-22A9-C12EE222E5B4}"/>
              </a:ext>
            </a:extLst>
          </p:cNvPr>
          <p:cNvSpPr txBox="1"/>
          <p:nvPr/>
        </p:nvSpPr>
        <p:spPr>
          <a:xfrm>
            <a:off x="208177" y="1342571"/>
            <a:ext cx="11511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方案</a:t>
            </a:r>
            <a:r>
              <a:rPr lang="zh-CN" altLang="en-US" dirty="0"/>
              <a:t>：基于动态轴荷计算初始制动力，并根据转移比例将挂车制动力解耦，重新分配给牵引车的电机制动系统，实现回收更多的能量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7A59544-9CA4-0FA1-1C85-E1CB3C88672D}"/>
              </a:ext>
            </a:extLst>
          </p:cNvPr>
          <p:cNvGrpSpPr/>
          <p:nvPr/>
        </p:nvGrpSpPr>
        <p:grpSpPr>
          <a:xfrm>
            <a:off x="2234594" y="2898301"/>
            <a:ext cx="9822786" cy="3491658"/>
            <a:chOff x="369138" y="3000582"/>
            <a:chExt cx="11625348" cy="316232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73A1087-A7E5-E293-B07A-2C7D0258EED9}"/>
                </a:ext>
              </a:extLst>
            </p:cNvPr>
            <p:cNvGrpSpPr/>
            <p:nvPr/>
          </p:nvGrpSpPr>
          <p:grpSpPr>
            <a:xfrm>
              <a:off x="369138" y="3017389"/>
              <a:ext cx="2004399" cy="3139577"/>
              <a:chOff x="594706" y="2128595"/>
              <a:chExt cx="2030888" cy="1824811"/>
            </a:xfrm>
            <a:noFill/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1D9F933-16A7-DAEE-06AE-132078B93544}"/>
                  </a:ext>
                </a:extLst>
              </p:cNvPr>
              <p:cNvSpPr/>
              <p:nvPr/>
            </p:nvSpPr>
            <p:spPr>
              <a:xfrm>
                <a:off x="710477" y="2446053"/>
                <a:ext cx="1786305" cy="36864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车辆参数</a:t>
                </a:r>
              </a:p>
            </p:txBody>
          </p:sp>
          <p:sp>
            <p:nvSpPr>
              <p:cNvPr id="5" name="矩形: 圆角 35">
                <a:extLst>
                  <a:ext uri="{FF2B5EF4-FFF2-40B4-BE49-F238E27FC236}">
                    <a16:creationId xmlns:a16="http://schemas.microsoft.com/office/drawing/2014/main" id="{C0AB0AE8-6EFC-FBF2-AF6B-B92D407671F2}"/>
                  </a:ext>
                </a:extLst>
              </p:cNvPr>
              <p:cNvSpPr/>
              <p:nvPr/>
            </p:nvSpPr>
            <p:spPr>
              <a:xfrm>
                <a:off x="594706" y="2128595"/>
                <a:ext cx="2030888" cy="182481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5CC49FC-16C2-CA97-A382-6076041B25AA}"/>
                  </a:ext>
                </a:extLst>
              </p:cNvPr>
              <p:cNvSpPr/>
              <p:nvPr/>
            </p:nvSpPr>
            <p:spPr>
              <a:xfrm>
                <a:off x="710478" y="2996929"/>
                <a:ext cx="1786305" cy="349921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目标减速度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A93B806A-C753-8299-2DC6-290B16341093}"/>
                  </a:ext>
                </a:extLst>
              </p:cNvPr>
              <p:cNvSpPr/>
              <p:nvPr/>
            </p:nvSpPr>
            <p:spPr>
              <a:xfrm>
                <a:off x="710478" y="3508952"/>
                <a:ext cx="1786305" cy="349922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制动力转移</a:t>
                </a:r>
                <a:br>
                  <a:rPr lang="en-US" altLang="zh-CN" sz="1600" dirty="0">
                    <a:solidFill>
                      <a:schemeClr val="tx1"/>
                    </a:solidFill>
                  </a:rPr>
                </a:br>
                <a:r>
                  <a:rPr lang="zh-CN" altLang="en-US" sz="1600" dirty="0">
                    <a:solidFill>
                      <a:schemeClr val="tx1"/>
                    </a:solidFill>
                  </a:rPr>
                  <a:t>比例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E82FB5B-7CFE-9316-973E-B4A13181EF29}"/>
                </a:ext>
              </a:extLst>
            </p:cNvPr>
            <p:cNvGrpSpPr/>
            <p:nvPr/>
          </p:nvGrpSpPr>
          <p:grpSpPr>
            <a:xfrm>
              <a:off x="2566338" y="3000582"/>
              <a:ext cx="2148586" cy="3162326"/>
              <a:chOff x="2889924" y="2586972"/>
              <a:chExt cx="2279381" cy="3162326"/>
            </a:xfrm>
            <a:noFill/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C901816-69BC-A22D-7965-13F8C6967DA6}"/>
                  </a:ext>
                </a:extLst>
              </p:cNvPr>
              <p:cNvSpPr/>
              <p:nvPr/>
            </p:nvSpPr>
            <p:spPr>
              <a:xfrm>
                <a:off x="2889924" y="2586972"/>
                <a:ext cx="2279381" cy="186122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B671906-69C3-2E92-D336-2319CDE2CE0E}"/>
                  </a:ext>
                </a:extLst>
              </p:cNvPr>
              <p:cNvSpPr/>
              <p:nvPr/>
            </p:nvSpPr>
            <p:spPr>
              <a:xfrm>
                <a:off x="2955838" y="2679606"/>
                <a:ext cx="2084134" cy="427890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</a:rPr>
                  <a:t>需求与轴荷计算</a:t>
                </a: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F53B796-91A7-F91C-C2B3-40A1FA43DD09}"/>
                  </a:ext>
                </a:extLst>
              </p:cNvPr>
              <p:cNvSpPr/>
              <p:nvPr/>
            </p:nvSpPr>
            <p:spPr>
              <a:xfrm>
                <a:off x="3026806" y="3149028"/>
                <a:ext cx="1921329" cy="3152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总制动力需求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6B58CB9-F42F-FAC8-65A6-A60E37267179}"/>
                  </a:ext>
                </a:extLst>
              </p:cNvPr>
              <p:cNvSpPr/>
              <p:nvPr/>
            </p:nvSpPr>
            <p:spPr>
              <a:xfrm>
                <a:off x="3026806" y="3561225"/>
                <a:ext cx="1921329" cy="3152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静态轴荷计算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08130A7-8BC4-7588-096E-B49E129ACC34}"/>
                  </a:ext>
                </a:extLst>
              </p:cNvPr>
              <p:cNvSpPr/>
              <p:nvPr/>
            </p:nvSpPr>
            <p:spPr>
              <a:xfrm>
                <a:off x="3042813" y="3964766"/>
                <a:ext cx="1921329" cy="3152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制动轴荷转移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19B02A7-1DA0-2F5B-16B2-B770226F4CEF}"/>
                  </a:ext>
                </a:extLst>
              </p:cNvPr>
              <p:cNvSpPr/>
              <p:nvPr/>
            </p:nvSpPr>
            <p:spPr>
              <a:xfrm>
                <a:off x="2889924" y="4618085"/>
                <a:ext cx="2279381" cy="1131213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52A0DC0-B4A6-0484-7B7C-F154E7845C74}"/>
                  </a:ext>
                </a:extLst>
              </p:cNvPr>
              <p:cNvSpPr/>
              <p:nvPr/>
            </p:nvSpPr>
            <p:spPr>
              <a:xfrm>
                <a:off x="2955838" y="4670856"/>
                <a:ext cx="2047016" cy="399267"/>
              </a:xfrm>
              <a:prstGeom prst="rect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</a:rPr>
                  <a:t>初始制动力分配</a:t>
                </a: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8152154-ECD4-A51C-0B8E-384DBF71FD4C}"/>
                  </a:ext>
                </a:extLst>
              </p:cNvPr>
              <p:cNvSpPr/>
              <p:nvPr/>
            </p:nvSpPr>
            <p:spPr>
              <a:xfrm>
                <a:off x="3026806" y="5103935"/>
                <a:ext cx="1921330" cy="47547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根据动态轴荷分配</a:t>
                </a:r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D5C2A18-8EF9-E840-5672-D6A652448A34}"/>
                </a:ext>
              </a:extLst>
            </p:cNvPr>
            <p:cNvSpPr/>
            <p:nvPr/>
          </p:nvSpPr>
          <p:spPr>
            <a:xfrm>
              <a:off x="398176" y="3098783"/>
              <a:ext cx="1889317" cy="39926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初始参数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ABB1BDB-EA87-1EA5-7C61-78D17068D0D2}"/>
                </a:ext>
              </a:extLst>
            </p:cNvPr>
            <p:cNvSpPr/>
            <p:nvPr/>
          </p:nvSpPr>
          <p:spPr>
            <a:xfrm>
              <a:off x="5100650" y="3009454"/>
              <a:ext cx="2167355" cy="31395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1C6CCEB-E674-88EE-F9F7-431E8FBCDC5A}"/>
                </a:ext>
              </a:extLst>
            </p:cNvPr>
            <p:cNvSpPr/>
            <p:nvPr/>
          </p:nvSpPr>
          <p:spPr>
            <a:xfrm>
              <a:off x="4926620" y="3093216"/>
              <a:ext cx="2510604" cy="39926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系统级制动力解算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DA57A86-4D22-FBFA-2BC4-6204B2D71074}"/>
                </a:ext>
              </a:extLst>
            </p:cNvPr>
            <p:cNvSpPr/>
            <p:nvPr/>
          </p:nvSpPr>
          <p:spPr>
            <a:xfrm>
              <a:off x="5240425" y="3642802"/>
              <a:ext cx="1921329" cy="3152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计算挂车转移量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C0883D9-CC0E-D195-C986-180DB5EB6B4D}"/>
                </a:ext>
              </a:extLst>
            </p:cNvPr>
            <p:cNvSpPr/>
            <p:nvPr/>
          </p:nvSpPr>
          <p:spPr>
            <a:xfrm>
              <a:off x="5240425" y="4258658"/>
              <a:ext cx="1921329" cy="3152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挂车实际制动力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C595D6F-ABC2-CCF2-6981-3F2548E1324D}"/>
                </a:ext>
              </a:extLst>
            </p:cNvPr>
            <p:cNvSpPr/>
            <p:nvPr/>
          </p:nvSpPr>
          <p:spPr>
            <a:xfrm>
              <a:off x="5240425" y="5571919"/>
              <a:ext cx="1921329" cy="3152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牵引车摩擦制动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89A88BE-2511-CE7E-7BFA-5C42EED4054A}"/>
                </a:ext>
              </a:extLst>
            </p:cNvPr>
            <p:cNvSpPr/>
            <p:nvPr/>
          </p:nvSpPr>
          <p:spPr>
            <a:xfrm>
              <a:off x="5240425" y="4910166"/>
              <a:ext cx="1921329" cy="3152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牵引车电机制动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89CC72A-C069-1DB4-0FE0-0E0D402F6535}"/>
                </a:ext>
              </a:extLst>
            </p:cNvPr>
            <p:cNvSpPr/>
            <p:nvPr/>
          </p:nvSpPr>
          <p:spPr>
            <a:xfrm>
              <a:off x="7268007" y="3082894"/>
              <a:ext cx="2510604" cy="39926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车轮级制动力解算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E289DDD-583C-9F4D-CE4A-433A6112B4C1}"/>
                </a:ext>
              </a:extLst>
            </p:cNvPr>
            <p:cNvGrpSpPr/>
            <p:nvPr/>
          </p:nvGrpSpPr>
          <p:grpSpPr>
            <a:xfrm>
              <a:off x="7488153" y="3011957"/>
              <a:ext cx="2001932" cy="3139577"/>
              <a:chOff x="7918190" y="2629537"/>
              <a:chExt cx="2298830" cy="3139577"/>
            </a:xfrm>
            <a:noFill/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6DEC15B7-AF52-07DD-9033-49506B47D4E4}"/>
                  </a:ext>
                </a:extLst>
              </p:cNvPr>
              <p:cNvSpPr/>
              <p:nvPr/>
            </p:nvSpPr>
            <p:spPr>
              <a:xfrm>
                <a:off x="7918190" y="2629537"/>
                <a:ext cx="2298830" cy="3139577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B791CC23-1158-AB9E-D269-4CCA115CAF98}"/>
                  </a:ext>
                </a:extLst>
              </p:cNvPr>
              <p:cNvSpPr/>
              <p:nvPr/>
            </p:nvSpPr>
            <p:spPr>
              <a:xfrm>
                <a:off x="8146205" y="3236808"/>
                <a:ext cx="1921329" cy="315219"/>
              </a:xfrm>
              <a:prstGeom prst="rect">
                <a:avLst/>
              </a:prstGeom>
              <a:grp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rgbClr val="C00000"/>
                    </a:solidFill>
                  </a:rPr>
                  <a:t>EBS</a:t>
                </a:r>
                <a:r>
                  <a:rPr lang="zh-CN" altLang="en-US" sz="1600" b="1" dirty="0">
                    <a:solidFill>
                      <a:srgbClr val="C00000"/>
                    </a:solidFill>
                  </a:rPr>
                  <a:t>通路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982406D-9035-6086-3803-384813222C69}"/>
                  </a:ext>
                </a:extLst>
              </p:cNvPr>
              <p:cNvSpPr/>
              <p:nvPr/>
            </p:nvSpPr>
            <p:spPr>
              <a:xfrm>
                <a:off x="8146204" y="3864275"/>
                <a:ext cx="1921329" cy="3152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电机通路</a:t>
                </a: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46E11F87-7FDD-A1E3-4A13-8AA1BA39407F}"/>
                  </a:ext>
                </a:extLst>
              </p:cNvPr>
              <p:cNvSpPr/>
              <p:nvPr/>
            </p:nvSpPr>
            <p:spPr>
              <a:xfrm>
                <a:off x="8146202" y="5177846"/>
                <a:ext cx="1921329" cy="3152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车轮制动扭矩</a:t>
                </a: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266D9704-4973-D1BA-D18E-CC684069CBA5}"/>
                  </a:ext>
                </a:extLst>
              </p:cNvPr>
              <p:cNvSpPr/>
              <p:nvPr/>
            </p:nvSpPr>
            <p:spPr>
              <a:xfrm>
                <a:off x="8146203" y="4516093"/>
                <a:ext cx="1921329" cy="31521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</a:rPr>
                  <a:t>左右轮分配</a:t>
                </a: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4FA4454-E9B7-A19D-4DCC-EE17C2E478A6}"/>
                </a:ext>
              </a:extLst>
            </p:cNvPr>
            <p:cNvSpPr/>
            <p:nvPr/>
          </p:nvSpPr>
          <p:spPr>
            <a:xfrm>
              <a:off x="9655507" y="3004088"/>
              <a:ext cx="2167355" cy="315882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92880B1-83B5-7BE9-35FB-EB184EA3B4D2}"/>
                </a:ext>
              </a:extLst>
            </p:cNvPr>
            <p:cNvSpPr/>
            <p:nvPr/>
          </p:nvSpPr>
          <p:spPr>
            <a:xfrm>
              <a:off x="9826616" y="3530040"/>
              <a:ext cx="1921329" cy="3152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总制动力校核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96BCCD4-D407-0733-CAC9-7C63F1301DA8}"/>
                </a:ext>
              </a:extLst>
            </p:cNvPr>
            <p:cNvSpPr/>
            <p:nvPr/>
          </p:nvSpPr>
          <p:spPr>
            <a:xfrm>
              <a:off x="9826616" y="4242909"/>
              <a:ext cx="1921329" cy="3152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减速度误差检查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C566855-B518-312C-2845-CCB2E3C07B75}"/>
                </a:ext>
              </a:extLst>
            </p:cNvPr>
            <p:cNvSpPr/>
            <p:nvPr/>
          </p:nvSpPr>
          <p:spPr>
            <a:xfrm>
              <a:off x="9826616" y="5556913"/>
              <a:ext cx="1921329" cy="3152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物理约束验证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C178AA4-07E6-4DB7-E385-BA5F459B07CB}"/>
                </a:ext>
              </a:extLst>
            </p:cNvPr>
            <p:cNvSpPr/>
            <p:nvPr/>
          </p:nvSpPr>
          <p:spPr>
            <a:xfrm>
              <a:off x="9826616" y="4904295"/>
              <a:ext cx="1921329" cy="3152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各轮制动力≥</a:t>
              </a:r>
              <a:r>
                <a:rPr lang="en-US" altLang="zh-CN" sz="1600" dirty="0">
                  <a:solidFill>
                    <a:schemeClr val="tx1"/>
                  </a:solidFill>
                </a:rPr>
                <a:t>0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17C5B57-6FF7-D645-E9E1-7BAB4C3C973C}"/>
                </a:ext>
              </a:extLst>
            </p:cNvPr>
            <p:cNvSpPr/>
            <p:nvPr/>
          </p:nvSpPr>
          <p:spPr>
            <a:xfrm>
              <a:off x="9483882" y="3038673"/>
              <a:ext cx="2510604" cy="39926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</a:rPr>
                <a:t>安全校核</a:t>
              </a:r>
            </a:p>
          </p:txBody>
        </p:sp>
        <p:cxnSp>
          <p:nvCxnSpPr>
            <p:cNvPr id="39" name="连接符: 肘形 107">
              <a:extLst>
                <a:ext uri="{FF2B5EF4-FFF2-40B4-BE49-F238E27FC236}">
                  <a16:creationId xmlns:a16="http://schemas.microsoft.com/office/drawing/2014/main" id="{74190DCB-1845-87FC-3ECD-6F3986981E55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 flipV="1">
              <a:off x="2373537" y="3931194"/>
              <a:ext cx="192801" cy="6559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肘形 107">
              <a:extLst>
                <a:ext uri="{FF2B5EF4-FFF2-40B4-BE49-F238E27FC236}">
                  <a16:creationId xmlns:a16="http://schemas.microsoft.com/office/drawing/2014/main" id="{EF920057-C88A-E81E-62F7-172017F6E4A1}"/>
                </a:ext>
              </a:extLst>
            </p:cNvPr>
            <p:cNvCxnSpPr>
              <a:cxnSpLocks/>
              <a:stCxn id="16" idx="3"/>
              <a:endCxn id="20" idx="1"/>
            </p:cNvCxnSpPr>
            <p:nvPr/>
          </p:nvCxnSpPr>
          <p:spPr>
            <a:xfrm flipV="1">
              <a:off x="4714923" y="4579243"/>
              <a:ext cx="385727" cy="101805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11">
              <a:extLst>
                <a:ext uri="{FF2B5EF4-FFF2-40B4-BE49-F238E27FC236}">
                  <a16:creationId xmlns:a16="http://schemas.microsoft.com/office/drawing/2014/main" id="{5B911033-F3C1-588F-6E3E-32823B5E0C2C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>
              <a:off x="3640631" y="4861805"/>
              <a:ext cx="0" cy="169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11">
              <a:extLst>
                <a:ext uri="{FF2B5EF4-FFF2-40B4-BE49-F238E27FC236}">
                  <a16:creationId xmlns:a16="http://schemas.microsoft.com/office/drawing/2014/main" id="{F97832CF-857A-303F-802D-387C129560D9}"/>
                </a:ext>
              </a:extLst>
            </p:cNvPr>
            <p:cNvCxnSpPr>
              <a:cxnSpLocks/>
              <a:stCxn id="20" idx="3"/>
              <a:endCxn id="28" idx="1"/>
            </p:cNvCxnSpPr>
            <p:nvPr/>
          </p:nvCxnSpPr>
          <p:spPr>
            <a:xfrm>
              <a:off x="7268005" y="4579243"/>
              <a:ext cx="220148" cy="25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11">
              <a:extLst>
                <a:ext uri="{FF2B5EF4-FFF2-40B4-BE49-F238E27FC236}">
                  <a16:creationId xmlns:a16="http://schemas.microsoft.com/office/drawing/2014/main" id="{75E96517-0B0F-0093-D4DE-B18F5FEF352D}"/>
                </a:ext>
              </a:extLst>
            </p:cNvPr>
            <p:cNvCxnSpPr>
              <a:cxnSpLocks/>
              <a:stCxn id="28" idx="3"/>
              <a:endCxn id="33" idx="1"/>
            </p:cNvCxnSpPr>
            <p:nvPr/>
          </p:nvCxnSpPr>
          <p:spPr>
            <a:xfrm>
              <a:off x="9490086" y="4581746"/>
              <a:ext cx="165421" cy="17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107">
              <a:extLst>
                <a:ext uri="{FF2B5EF4-FFF2-40B4-BE49-F238E27FC236}">
                  <a16:creationId xmlns:a16="http://schemas.microsoft.com/office/drawing/2014/main" id="{D806068B-7625-E86D-D42D-00BD9C6383D8}"/>
                </a:ext>
              </a:extLst>
            </p:cNvPr>
            <p:cNvCxnSpPr>
              <a:cxnSpLocks/>
              <a:stCxn id="7" idx="2"/>
              <a:endCxn id="20" idx="2"/>
            </p:cNvCxnSpPr>
            <p:nvPr/>
          </p:nvCxnSpPr>
          <p:spPr>
            <a:xfrm rot="16200000" flipH="1">
              <a:off x="3697262" y="3661965"/>
              <a:ext cx="154707" cy="4819425"/>
            </a:xfrm>
            <a:prstGeom prst="bentConnector3">
              <a:avLst>
                <a:gd name="adj1" fmla="val 23382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标题 3">
            <a:extLst>
              <a:ext uri="{FF2B5EF4-FFF2-40B4-BE49-F238E27FC236}">
                <a16:creationId xmlns:a16="http://schemas.microsoft.com/office/drawing/2014/main" id="{32D555CE-7261-4601-0CC2-E971755071DF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32FF568-A100-FA3A-B39E-3DE5D261A341}"/>
              </a:ext>
            </a:extLst>
          </p:cNvPr>
          <p:cNvSpPr txBox="1"/>
          <p:nvPr/>
        </p:nvSpPr>
        <p:spPr>
          <a:xfrm>
            <a:off x="204975" y="2632895"/>
            <a:ext cx="19049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制动踏板开度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计划转移比例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车速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轮速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电机反馈状态（转矩</a:t>
            </a:r>
            <a:r>
              <a:rPr lang="en-US" altLang="zh-CN" dirty="0"/>
              <a:t>/</a:t>
            </a:r>
            <a:r>
              <a:rPr lang="zh-CN" altLang="en-US" dirty="0"/>
              <a:t>转速）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输出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电机再生制动扭矩指令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牵引车气压制动指令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挂车制动指令</a:t>
            </a:r>
            <a:endParaRPr lang="en-US" altLang="zh-CN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469D906-7A7D-3EBC-EF69-EFBD2ED03E51}"/>
              </a:ext>
            </a:extLst>
          </p:cNvPr>
          <p:cNvSpPr txBox="1"/>
          <p:nvPr/>
        </p:nvSpPr>
        <p:spPr>
          <a:xfrm>
            <a:off x="328415" y="2042235"/>
            <a:ext cx="11511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此功能要求</a:t>
            </a:r>
            <a:r>
              <a:rPr lang="en-US" altLang="zh-CN" b="1" dirty="0"/>
              <a:t>EBS</a:t>
            </a:r>
            <a:r>
              <a:rPr lang="zh-CN" altLang="en-US" b="1" dirty="0"/>
              <a:t>系统开放接口</a:t>
            </a:r>
            <a:r>
              <a:rPr lang="zh-CN" altLang="en-US" dirty="0"/>
              <a:t>：必须支持通过</a:t>
            </a:r>
            <a:r>
              <a:rPr lang="en-US" altLang="zh-CN" dirty="0"/>
              <a:t>VCU</a:t>
            </a:r>
            <a:r>
              <a:rPr lang="zh-CN" altLang="en-US" dirty="0"/>
              <a:t>独立调节</a:t>
            </a:r>
            <a:r>
              <a:rPr lang="en-US" altLang="zh-CN" dirty="0"/>
              <a:t>EBS</a:t>
            </a:r>
            <a:r>
              <a:rPr lang="zh-CN" altLang="en-US" dirty="0"/>
              <a:t>各个通道压力，例如挂车通道压力接口、牵引车各通道压力接口、</a:t>
            </a:r>
            <a:r>
              <a:rPr lang="en-US" altLang="zh-CN" dirty="0"/>
              <a:t>ABS/ESP</a:t>
            </a:r>
            <a:r>
              <a:rPr lang="zh-CN" altLang="en-US" dirty="0"/>
              <a:t>激活标志等</a:t>
            </a:r>
          </a:p>
        </p:txBody>
      </p:sp>
    </p:spTree>
    <p:extLst>
      <p:ext uri="{BB962C8B-B14F-4D97-AF65-F5344CB8AC3E}">
        <p14:creationId xmlns:p14="http://schemas.microsoft.com/office/powerpoint/2010/main" val="305224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0B4FF-B129-89DB-67DE-DF611B0F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FF9800-0DA6-96CD-2141-A066D649C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A8C2B9E8-FCDB-388F-0A68-20903C5AD299}"/>
              </a:ext>
            </a:extLst>
          </p:cNvPr>
          <p:cNvSpPr txBox="1"/>
          <p:nvPr/>
        </p:nvSpPr>
        <p:spPr>
          <a:xfrm>
            <a:off x="73024" y="760413"/>
            <a:ext cx="4929281" cy="5336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主挂解耦</a:t>
            </a: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AE2F89BB-EE65-E48B-9282-1B8AFCAE6EE2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pic>
        <p:nvPicPr>
          <p:cNvPr id="48" name="图片 47" descr="图表, 折线图&#10;&#10;AI 生成的内容可能不正确。">
            <a:extLst>
              <a:ext uri="{FF2B5EF4-FFF2-40B4-BE49-F238E27FC236}">
                <a16:creationId xmlns:a16="http://schemas.microsoft.com/office/drawing/2014/main" id="{C0576F50-CC7F-870F-9634-16962FC8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70" r="50599"/>
          <a:stretch>
            <a:fillRect/>
          </a:stretch>
        </p:blipFill>
        <p:spPr>
          <a:xfrm>
            <a:off x="7271601" y="3857249"/>
            <a:ext cx="4698005" cy="2608221"/>
          </a:xfrm>
          <a:prstGeom prst="rect">
            <a:avLst/>
          </a:prstGeom>
        </p:spPr>
      </p:pic>
      <p:pic>
        <p:nvPicPr>
          <p:cNvPr id="49" name="图片 48" descr="图表, 折线图&#10;&#10;AI 生成的内容可能不正确。">
            <a:extLst>
              <a:ext uri="{FF2B5EF4-FFF2-40B4-BE49-F238E27FC236}">
                <a16:creationId xmlns:a16="http://schemas.microsoft.com/office/drawing/2014/main" id="{6215E9B7-6E09-8259-95A3-473366489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14" r="4308"/>
          <a:stretch>
            <a:fillRect/>
          </a:stretch>
        </p:blipFill>
        <p:spPr>
          <a:xfrm>
            <a:off x="7172656" y="1195604"/>
            <a:ext cx="4929281" cy="2608221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A3D8DBC-3211-7C3C-2567-F4C069B3B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51" y="1898581"/>
            <a:ext cx="6907605" cy="4010703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1E064812-90EE-A8E3-70F0-FCA84BB6525F}"/>
              </a:ext>
            </a:extLst>
          </p:cNvPr>
          <p:cNvSpPr txBox="1"/>
          <p:nvPr/>
        </p:nvSpPr>
        <p:spPr>
          <a:xfrm>
            <a:off x="265051" y="1511545"/>
            <a:ext cx="2744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itchFamily="2" charset="2"/>
              <a:buChar char="Ø"/>
              <a:defRPr b="1"/>
            </a:lvl1pPr>
          </a:lstStyle>
          <a:p>
            <a:r>
              <a:rPr lang="zh-CN" altLang="en-US" sz="2000" dirty="0"/>
              <a:t>工况：</a:t>
            </a:r>
            <a:r>
              <a:rPr lang="en-US" altLang="zh-CN" sz="2000" dirty="0"/>
              <a:t>80km/h→0</a:t>
            </a:r>
            <a:endParaRPr lang="zh-CN" altLang="en-US" sz="2000" b="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8947761-6D17-51CA-5A22-68CA5D8FA677}"/>
              </a:ext>
            </a:extLst>
          </p:cNvPr>
          <p:cNvSpPr/>
          <p:nvPr/>
        </p:nvSpPr>
        <p:spPr>
          <a:xfrm>
            <a:off x="850523" y="3944532"/>
            <a:ext cx="2324100" cy="1189276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基础车辆模型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50793B-7458-470C-8BBE-31586C84DD2E}"/>
              </a:ext>
            </a:extLst>
          </p:cNvPr>
          <p:cNvSpPr/>
          <p:nvPr/>
        </p:nvSpPr>
        <p:spPr>
          <a:xfrm>
            <a:off x="4947311" y="2298691"/>
            <a:ext cx="1728927" cy="2743200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主挂解耦策略</a:t>
            </a:r>
          </a:p>
        </p:txBody>
      </p:sp>
    </p:spTree>
    <p:extLst>
      <p:ext uri="{BB962C8B-B14F-4D97-AF65-F5344CB8AC3E}">
        <p14:creationId xmlns:p14="http://schemas.microsoft.com/office/powerpoint/2010/main" val="378384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EC98A-D13C-1118-E92A-F4F205437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5A6EBF-FC52-878D-2BF0-E630020D2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70B3DB91-E357-E5AB-5B66-8AE5D73C80F6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二期功能开发清单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C083DDB-63CE-9E70-04B6-A71D8DB9AFBF}"/>
              </a:ext>
            </a:extLst>
          </p:cNvPr>
          <p:cNvSpPr txBox="1"/>
          <p:nvPr/>
        </p:nvSpPr>
        <p:spPr>
          <a:xfrm>
            <a:off x="116567" y="1453349"/>
            <a:ext cx="11958866" cy="69389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ts val="23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根据智驾系统对双桥电驱动系统对动态响应的性能要求，开发、集成并验证一套</a:t>
            </a:r>
            <a:r>
              <a:rPr lang="zh-CN" altLang="en-US" b="1" dirty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高效、稳定、安全的双桥电驱系统控制策略</a:t>
            </a: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，实现包括融合智驾的电驱动系统预调控制、新能源双桥电驱动性能优化与主挂制动解耦等多项核心功能</a:t>
            </a:r>
            <a:endParaRPr lang="zh-CN" altLang="en-US" b="1" dirty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6CAF5BC3-6381-1835-35A4-4EFF41D51F07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4781193"/>
              </p:ext>
            </p:extLst>
          </p:nvPr>
        </p:nvGraphicFramePr>
        <p:xfrm>
          <a:off x="484437" y="2177612"/>
          <a:ext cx="11355773" cy="4540772"/>
        </p:xfrm>
        <a:graphic>
          <a:graphicData uri="http://schemas.openxmlformats.org/drawingml/2006/table">
            <a:tbl>
              <a:tblPr/>
              <a:tblGrid>
                <a:gridCol w="111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4183">
                  <a:extLst>
                    <a:ext uri="{9D8B030D-6E8A-4147-A177-3AD203B41FA5}">
                      <a16:colId xmlns:a16="http://schemas.microsoft.com/office/drawing/2014/main" val="3653816373"/>
                    </a:ext>
                  </a:extLst>
                </a:gridCol>
                <a:gridCol w="4639310">
                  <a:extLst>
                    <a:ext uri="{9D8B030D-6E8A-4147-A177-3AD203B41FA5}">
                      <a16:colId xmlns:a16="http://schemas.microsoft.com/office/drawing/2014/main" val="839254580"/>
                    </a:ext>
                  </a:extLst>
                </a:gridCol>
              </a:tblGrid>
              <a:tr h="3492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任务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内容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指标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2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融合智驾</a:t>
                      </a:r>
                      <a:r>
                        <a:rPr lang="ja-JP" altLang="zh-CN" sz="1800" b="1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的底盘</a:t>
                      </a:r>
                      <a:endParaRPr lang="en-US" altLang="ja-JP" sz="18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zh-CN" sz="1800" b="1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预调控制</a:t>
                      </a:r>
                      <a:endParaRPr lang="zh-CN" altLang="zh-CN" sz="18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6000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根据智驾系统、地图导航等模块提供的预见性的道路坡度、目标车辆位置及运动状态等信息，对两驱动桥的驱动力和制动力进行预先调整，以提升车辆在自适应巡航工况下的整车运行效率</a:t>
                      </a:r>
                      <a:endParaRPr lang="zh-CN" altLang="zh-CN" sz="180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1.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基于本功能实现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80km/h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定速巡航时，车辆坡度变化路段工况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速度波动幅值最大值较功能应用前减小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10%</a:t>
                      </a: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800" b="0" kern="12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2.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 基于本功能实现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80km/h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定速巡航时，车辆的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加速度变化率</a:t>
                      </a:r>
                      <a:r>
                        <a:rPr lang="zh-CN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≤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5m/s</a:t>
                      </a:r>
                      <a:r>
                        <a:rPr lang="en-US" altLang="zh-CN" sz="1800" b="1" kern="1200" baseline="300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3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119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新能源双桥电驱动性能优化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①双桥基础驱动、制动分配：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根据加速需求计算动态轴荷，对双驱动桥的驱动力矩进行动态分配，实现车辆驱动性能优化；根据整车制动需求，通过电机制动力矩快速响应弥补气压制动响应速度不足，根据动态轴荷、电池荷电状态等进行双桥电机间制动力矩分配，优化车辆制动响应时间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1.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低附路况（附着系数约为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0.3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），车辆</a:t>
                      </a: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0~40km/h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起步直线，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加速时间减少</a:t>
                      </a: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5%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>
                        <a:buNone/>
                      </a:pPr>
                      <a:endParaRPr lang="zh-CN" altLang="en-US" sz="18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2.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车辆满载在路面附着≥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0.8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，</a:t>
                      </a: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60km/h~0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直线制动工况下，电机提供的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最大制动减速度≥</a:t>
                      </a: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0.15g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51555"/>
                  </a:ext>
                </a:extLst>
              </a:tr>
            </a:tbl>
          </a:graphicData>
        </a:graphic>
      </p:graphicFrame>
      <p:sp>
        <p:nvSpPr>
          <p:cNvPr id="2" name="文本占位符 2">
            <a:extLst>
              <a:ext uri="{FF2B5EF4-FFF2-40B4-BE49-F238E27FC236}">
                <a16:creationId xmlns:a16="http://schemas.microsoft.com/office/drawing/2014/main" id="{8F85DDA9-429B-DD0A-31F9-E88E8A77748C}"/>
              </a:ext>
            </a:extLst>
          </p:cNvPr>
          <p:cNvSpPr txBox="1"/>
          <p:nvPr/>
        </p:nvSpPr>
        <p:spPr>
          <a:xfrm>
            <a:off x="116567" y="906226"/>
            <a:ext cx="6654347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商用车新能源双桥电驱动技术开发</a:t>
            </a:r>
          </a:p>
        </p:txBody>
      </p:sp>
    </p:spTree>
    <p:extLst>
      <p:ext uri="{BB962C8B-B14F-4D97-AF65-F5344CB8AC3E}">
        <p14:creationId xmlns:p14="http://schemas.microsoft.com/office/powerpoint/2010/main" val="90307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973C8-5F41-C893-7460-A7849FDF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66896-0293-50C8-2A4E-B0DB18A59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72D65162-0593-3D53-CF71-238B4A2B454C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二期功能开发清单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64911E-5CEF-FCB0-A0AD-6FAA91063FF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6420232"/>
              </p:ext>
            </p:extLst>
          </p:nvPr>
        </p:nvGraphicFramePr>
        <p:xfrm>
          <a:off x="406398" y="1555388"/>
          <a:ext cx="11328440" cy="4962252"/>
        </p:xfrm>
        <a:graphic>
          <a:graphicData uri="http://schemas.openxmlformats.org/drawingml/2006/table">
            <a:tbl>
              <a:tblPr/>
              <a:tblGrid>
                <a:gridCol w="1084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3657">
                  <a:extLst>
                    <a:ext uri="{9D8B030D-6E8A-4147-A177-3AD203B41FA5}">
                      <a16:colId xmlns:a16="http://schemas.microsoft.com/office/drawing/2014/main" val="3653816373"/>
                    </a:ext>
                  </a:extLst>
                </a:gridCol>
                <a:gridCol w="4749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9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任务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内容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rPr>
                        <a:t>指标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272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新能源双桥电驱动性能优化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ts val="2300"/>
                        </a:lnSpc>
                        <a:buNone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② 驱制动协调稳定性控制：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基于双电驱桥与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EBS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系统对整车驱动力与制动力进行协同控制，提升车辆的行驶稳定性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1.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牵引车在定圆转向工况达到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侧向加速度</a:t>
                      </a:r>
                      <a:r>
                        <a:rPr lang="en-US" altLang="zh-CN" sz="1800" b="1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0.35g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的条件下，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车速提高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51555"/>
                  </a:ext>
                </a:extLst>
              </a:tr>
              <a:tr h="14400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③ </a:t>
                      </a:r>
                      <a:r>
                        <a:rPr lang="es-ES" altLang="zh-CN" sz="1800" b="1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AMT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自适应调节：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基于历史行驶数据，建立面向四挡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AMT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变速箱换挡线自学习模型，对换挡线等标定参数进行自学习和优化，同时根据驱动需求切换单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/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双桥驱动模式，提升车辆巡航能效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1.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 在满足高速巡航工况下的驱动功率需求条件下，实现根据驱动需求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切换单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/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双桥驱动形式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205977"/>
                  </a:ext>
                </a:extLst>
              </a:tr>
              <a:tr h="2153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主挂制动解耦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36000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  <a:cs typeface="+mn-cs"/>
                        </a:rPr>
                        <a:t>在路面平整、空间开阔等良好工况条件下，需利用电机反拖制动实现主车和挂车的部分解耦，在维持挂车安全稳定的前提下最大化采用电机制动，实现节能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1.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在附着充分路面下，进行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60km/h-0k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直线制动（过程中无转向干预），制动过程中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挂车不超过车道线包络</a:t>
                      </a:r>
                      <a:endParaRPr lang="en-US" altLang="zh-CN" sz="18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>
                        <a:buNone/>
                      </a:pPr>
                      <a:endParaRPr lang="zh-CN" altLang="en-US" sz="1800" dirty="0">
                        <a:solidFill>
                          <a:schemeClr val="tx1"/>
                        </a:solidFill>
                        <a:latin typeface="微软雅黑" charset="0"/>
                        <a:ea typeface="微软雅黑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2.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车辆满载在主挂解耦模式下以</a:t>
                      </a:r>
                      <a:r>
                        <a:rPr lang="en-US" altLang="zh-CN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0.2g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减速度进行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60km/h~0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latin typeface="微软雅黑" charset="0"/>
                          <a:ea typeface="微软雅黑" charset="0"/>
                        </a:rPr>
                        <a:t>行车制动，较主挂未解耦情况的</a:t>
                      </a:r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能量回收率提升</a:t>
                      </a:r>
                      <a:r>
                        <a:rPr lang="en-US" altLang="zh-CN" sz="1800" b="1" kern="1200" dirty="0">
                          <a:solidFill>
                            <a:srgbClr val="C00000"/>
                          </a:solidFill>
                          <a:latin typeface="微软雅黑" charset="0"/>
                          <a:ea typeface="微软雅黑" charset="0"/>
                        </a:rPr>
                        <a:t>5%</a:t>
                      </a:r>
                      <a:endParaRPr lang="zh-CN" altLang="en-US" sz="1800" b="1" kern="1200" dirty="0">
                        <a:solidFill>
                          <a:srgbClr val="C00000"/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0774322"/>
                  </a:ext>
                </a:extLst>
              </a:tr>
            </a:tbl>
          </a:graphicData>
        </a:graphic>
      </p:graphicFrame>
      <p:sp>
        <p:nvSpPr>
          <p:cNvPr id="2" name="文本占位符 2">
            <a:extLst>
              <a:ext uri="{FF2B5EF4-FFF2-40B4-BE49-F238E27FC236}">
                <a16:creationId xmlns:a16="http://schemas.microsoft.com/office/drawing/2014/main" id="{D55FD463-8023-491B-320F-5F56531C1839}"/>
              </a:ext>
            </a:extLst>
          </p:cNvPr>
          <p:cNvSpPr txBox="1"/>
          <p:nvPr/>
        </p:nvSpPr>
        <p:spPr>
          <a:xfrm>
            <a:off x="116567" y="906226"/>
            <a:ext cx="6654347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>
                <a:latin typeface="+mn-lt"/>
                <a:ea typeface="+mn-ea"/>
                <a:cs typeface="+mn-ea"/>
                <a:sym typeface="+mn-lt"/>
              </a:rPr>
              <a:t>商用车新能源双桥电驱动技术开发</a:t>
            </a:r>
            <a:endParaRPr lang="zh-CN" altLang="en-US" sz="24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3689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E156C9-E32D-9204-934A-612D803A6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B2DB5F-A8E4-539E-214F-08734664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FBAB2884-C720-9F94-1C0C-589DDCB9396B}"/>
              </a:ext>
            </a:extLst>
          </p:cNvPr>
          <p:cNvSpPr txBox="1"/>
          <p:nvPr/>
        </p:nvSpPr>
        <p:spPr>
          <a:xfrm>
            <a:off x="73024" y="760413"/>
            <a:ext cx="4929281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融合智驾的电驱动系统预调控制</a:t>
            </a: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DB7E31F8-59E6-7711-A5DE-1B059A370B58}"/>
              </a:ext>
            </a:extLst>
          </p:cNvPr>
          <p:cNvSpPr txBox="1">
            <a:spLocks/>
          </p:cNvSpPr>
          <p:nvPr/>
        </p:nvSpPr>
        <p:spPr>
          <a:xfrm>
            <a:off x="383539" y="110378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8E26AFC-35EA-4994-1182-A4752E8CCDA0}"/>
              </a:ext>
            </a:extLst>
          </p:cNvPr>
          <p:cNvSpPr/>
          <p:nvPr/>
        </p:nvSpPr>
        <p:spPr>
          <a:xfrm>
            <a:off x="2631896" y="2147143"/>
            <a:ext cx="1095242" cy="28623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0C6D2FC-D60C-D36B-ADC4-8257EF91C0F6}"/>
              </a:ext>
            </a:extLst>
          </p:cNvPr>
          <p:cNvSpPr/>
          <p:nvPr/>
        </p:nvSpPr>
        <p:spPr>
          <a:xfrm>
            <a:off x="4000225" y="2158301"/>
            <a:ext cx="2317935" cy="28400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F81E85C-62FC-1EB0-8AA7-2F9E561B8141}"/>
              </a:ext>
            </a:extLst>
          </p:cNvPr>
          <p:cNvSpPr/>
          <p:nvPr/>
        </p:nvSpPr>
        <p:spPr>
          <a:xfrm>
            <a:off x="6665134" y="2169459"/>
            <a:ext cx="3294207" cy="177834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3491458-CC4D-E5E5-AA9C-C5523A2AFF83}"/>
              </a:ext>
            </a:extLst>
          </p:cNvPr>
          <p:cNvSpPr/>
          <p:nvPr/>
        </p:nvSpPr>
        <p:spPr>
          <a:xfrm>
            <a:off x="6665135" y="4052264"/>
            <a:ext cx="3294206" cy="175674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21" name="直接箭头连接符 11">
            <a:extLst>
              <a:ext uri="{FF2B5EF4-FFF2-40B4-BE49-F238E27FC236}">
                <a16:creationId xmlns:a16="http://schemas.microsoft.com/office/drawing/2014/main" id="{8B5653A5-86D6-5BAC-B2A4-1F820F6B6DB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727138" y="3578304"/>
            <a:ext cx="273087" cy="0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15">
            <a:extLst>
              <a:ext uri="{FF2B5EF4-FFF2-40B4-BE49-F238E27FC236}">
                <a16:creationId xmlns:a16="http://schemas.microsoft.com/office/drawing/2014/main" id="{02E340FC-80CD-2869-5571-719DE627F8F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318160" y="3058630"/>
            <a:ext cx="346974" cy="519674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106">
            <a:extLst>
              <a:ext uri="{FF2B5EF4-FFF2-40B4-BE49-F238E27FC236}">
                <a16:creationId xmlns:a16="http://schemas.microsoft.com/office/drawing/2014/main" id="{63D9B013-2185-F8FA-9A0B-B4B6F3930D81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11208977" y="4290580"/>
            <a:ext cx="0" cy="407426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107">
            <a:extLst>
              <a:ext uri="{FF2B5EF4-FFF2-40B4-BE49-F238E27FC236}">
                <a16:creationId xmlns:a16="http://schemas.microsoft.com/office/drawing/2014/main" id="{7884E26F-8D98-B467-32AE-E79374AECB34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6318160" y="3578304"/>
            <a:ext cx="346975" cy="1352332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359188E-80A3-C40C-0F48-F3DB1543939F}"/>
              </a:ext>
            </a:extLst>
          </p:cNvPr>
          <p:cNvSpPr/>
          <p:nvPr/>
        </p:nvSpPr>
        <p:spPr>
          <a:xfrm>
            <a:off x="4128171" y="5468075"/>
            <a:ext cx="1466658" cy="4681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前驱动桥</a:t>
            </a:r>
          </a:p>
        </p:txBody>
      </p:sp>
      <p:cxnSp>
        <p:nvCxnSpPr>
          <p:cNvPr id="27" name="连接符: 肘形 117">
            <a:extLst>
              <a:ext uri="{FF2B5EF4-FFF2-40B4-BE49-F238E27FC236}">
                <a16:creationId xmlns:a16="http://schemas.microsoft.com/office/drawing/2014/main" id="{EF7FF9E4-4CE3-1488-A503-CA9D3145B28F}"/>
              </a:ext>
            </a:extLst>
          </p:cNvPr>
          <p:cNvCxnSpPr>
            <a:cxnSpLocks/>
            <a:stCxn id="30" idx="1"/>
            <a:endCxn id="17" idx="2"/>
          </p:cNvCxnSpPr>
          <p:nvPr/>
        </p:nvCxnSpPr>
        <p:spPr>
          <a:xfrm rot="10800000">
            <a:off x="3179518" y="5009465"/>
            <a:ext cx="745743" cy="994588"/>
          </a:xfrm>
          <a:prstGeom prst="bentConnector2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76E2BCA-3AB7-632B-7461-298EE4395DEA}"/>
              </a:ext>
            </a:extLst>
          </p:cNvPr>
          <p:cNvSpPr/>
          <p:nvPr/>
        </p:nvSpPr>
        <p:spPr>
          <a:xfrm>
            <a:off x="7447785" y="2198065"/>
            <a:ext cx="1667620" cy="3137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定速巡航模式</a:t>
            </a:r>
          </a:p>
        </p:txBody>
      </p:sp>
      <p:sp>
        <p:nvSpPr>
          <p:cNvPr id="30" name="矩形: 圆角 35">
            <a:extLst>
              <a:ext uri="{FF2B5EF4-FFF2-40B4-BE49-F238E27FC236}">
                <a16:creationId xmlns:a16="http://schemas.microsoft.com/office/drawing/2014/main" id="{E08AB75F-B42B-12E7-62F6-50485025D775}"/>
              </a:ext>
            </a:extLst>
          </p:cNvPr>
          <p:cNvSpPr/>
          <p:nvPr/>
        </p:nvSpPr>
        <p:spPr>
          <a:xfrm>
            <a:off x="3925260" y="5314272"/>
            <a:ext cx="1872482" cy="137956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DFD4FF-0C40-B0D8-89F9-7A2094FBDEB1}"/>
              </a:ext>
            </a:extLst>
          </p:cNvPr>
          <p:cNvSpPr/>
          <p:nvPr/>
        </p:nvSpPr>
        <p:spPr>
          <a:xfrm>
            <a:off x="4128171" y="6105558"/>
            <a:ext cx="1466658" cy="4681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后驱动桥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4285FC6-3266-1633-91FD-5E2195BC108A}"/>
              </a:ext>
            </a:extLst>
          </p:cNvPr>
          <p:cNvSpPr/>
          <p:nvPr/>
        </p:nvSpPr>
        <p:spPr>
          <a:xfrm>
            <a:off x="2833562" y="6065121"/>
            <a:ext cx="1193153" cy="3643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状态反馈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12BC175-982B-9FC2-DDCA-5BFBB56BB132}"/>
              </a:ext>
            </a:extLst>
          </p:cNvPr>
          <p:cNvSpPr/>
          <p:nvPr/>
        </p:nvSpPr>
        <p:spPr>
          <a:xfrm>
            <a:off x="6768944" y="4074079"/>
            <a:ext cx="3190396" cy="31377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基于时距的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ACC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控制器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8008FE1-29C3-E902-0816-CAE2E50ED527}"/>
              </a:ext>
            </a:extLst>
          </p:cNvPr>
          <p:cNvSpPr/>
          <p:nvPr/>
        </p:nvSpPr>
        <p:spPr>
          <a:xfrm>
            <a:off x="6804963" y="2598686"/>
            <a:ext cx="1359529" cy="491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基础</a:t>
            </a:r>
            <a:r>
              <a:rPr lang="en-US" altLang="zh-CN" sz="1400" dirty="0">
                <a:solidFill>
                  <a:schemeClr val="tx1"/>
                </a:solidFill>
              </a:rPr>
              <a:t>PID</a:t>
            </a:r>
            <a:r>
              <a:rPr lang="zh-CN" altLang="en-US" sz="1400" dirty="0">
                <a:solidFill>
                  <a:schemeClr val="tx1"/>
                </a:solidFill>
              </a:rPr>
              <a:t>控制器</a:t>
            </a:r>
            <a:br>
              <a:rPr lang="en-US" altLang="zh-CN" sz="1400" dirty="0">
                <a:solidFill>
                  <a:schemeClr val="tx1"/>
                </a:solidFill>
              </a:rPr>
            </a:br>
            <a:r>
              <a:rPr lang="en-US" altLang="zh-CN" sz="1400" dirty="0" err="1">
                <a:solidFill>
                  <a:schemeClr val="tx1"/>
                </a:solidFill>
              </a:rPr>
              <a:t>a_PID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224F3E3-1781-1900-4F86-32679ECD6F4D}"/>
              </a:ext>
            </a:extLst>
          </p:cNvPr>
          <p:cNvSpPr/>
          <p:nvPr/>
        </p:nvSpPr>
        <p:spPr>
          <a:xfrm>
            <a:off x="8391889" y="2590611"/>
            <a:ext cx="1359529" cy="491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预见性上坡加</a:t>
            </a:r>
            <a:r>
              <a:rPr lang="en-US" altLang="zh-CN" sz="1400" dirty="0">
                <a:solidFill>
                  <a:schemeClr val="tx1"/>
                </a:solidFill>
              </a:rPr>
              <a:t>/</a:t>
            </a:r>
            <a:br>
              <a:rPr lang="en-US" altLang="zh-CN" sz="1400" dirty="0">
                <a:solidFill>
                  <a:schemeClr val="tx1"/>
                </a:solidFill>
              </a:rPr>
            </a:br>
            <a:r>
              <a:rPr lang="zh-CN" altLang="en-US" sz="1400" dirty="0">
                <a:solidFill>
                  <a:schemeClr val="tx1"/>
                </a:solidFill>
              </a:rPr>
              <a:t>减速规则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9C8BE1A-DDEF-2C52-189D-1071AE5A000E}"/>
              </a:ext>
            </a:extLst>
          </p:cNvPr>
          <p:cNvSpPr/>
          <p:nvPr/>
        </p:nvSpPr>
        <p:spPr>
          <a:xfrm>
            <a:off x="6940751" y="3306161"/>
            <a:ext cx="2681689" cy="491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目标加速度</a:t>
            </a:r>
            <a:br>
              <a:rPr lang="en-US" altLang="zh-CN" sz="1400" dirty="0">
                <a:solidFill>
                  <a:schemeClr val="tx1"/>
                </a:solidFill>
              </a:rPr>
            </a:br>
            <a:r>
              <a:rPr lang="en-US" altLang="zh-CN" sz="1400" dirty="0" err="1">
                <a:solidFill>
                  <a:schemeClr val="tx1"/>
                </a:solidFill>
              </a:rPr>
              <a:t>a_des</a:t>
            </a:r>
            <a:r>
              <a:rPr lang="en-US" altLang="zh-CN" sz="1400" dirty="0">
                <a:solidFill>
                  <a:schemeClr val="tx1"/>
                </a:solidFill>
              </a:rPr>
              <a:t> = </a:t>
            </a:r>
            <a:r>
              <a:rPr lang="en-US" altLang="zh-CN" sz="1400" dirty="0" err="1">
                <a:solidFill>
                  <a:schemeClr val="tx1"/>
                </a:solidFill>
              </a:rPr>
              <a:t>a_PID</a:t>
            </a:r>
            <a:r>
              <a:rPr lang="en-US" altLang="zh-CN" sz="1400" dirty="0">
                <a:solidFill>
                  <a:schemeClr val="tx1"/>
                </a:solidFill>
              </a:rPr>
              <a:t> + </a:t>
            </a:r>
            <a:r>
              <a:rPr lang="en-US" altLang="zh-CN" sz="1400" dirty="0" err="1">
                <a:solidFill>
                  <a:schemeClr val="tx1"/>
                </a:solidFill>
              </a:rPr>
              <a:t>a_boost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38" name="连接符: 肘形 107">
            <a:extLst>
              <a:ext uri="{FF2B5EF4-FFF2-40B4-BE49-F238E27FC236}">
                <a16:creationId xmlns:a16="http://schemas.microsoft.com/office/drawing/2014/main" id="{8C3732DC-BA25-17CA-5223-E69929263FC1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rot="16200000" flipH="1">
            <a:off x="7775115" y="2799680"/>
            <a:ext cx="216093" cy="796868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107">
            <a:extLst>
              <a:ext uri="{FF2B5EF4-FFF2-40B4-BE49-F238E27FC236}">
                <a16:creationId xmlns:a16="http://schemas.microsoft.com/office/drawing/2014/main" id="{7EB52523-094A-5915-CAE4-499D0A9E9924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rot="5400000">
            <a:off x="8564541" y="2799049"/>
            <a:ext cx="224168" cy="790058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肘形 107">
            <a:extLst>
              <a:ext uri="{FF2B5EF4-FFF2-40B4-BE49-F238E27FC236}">
                <a16:creationId xmlns:a16="http://schemas.microsoft.com/office/drawing/2014/main" id="{68B47E6A-85B8-FC48-2664-53BDB130B463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9959341" y="3058630"/>
            <a:ext cx="618402" cy="929091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9D818637-DA29-2080-7577-0D46B559F3EB}"/>
              </a:ext>
            </a:extLst>
          </p:cNvPr>
          <p:cNvSpPr/>
          <p:nvPr/>
        </p:nvSpPr>
        <p:spPr>
          <a:xfrm>
            <a:off x="6746051" y="4409439"/>
            <a:ext cx="1359529" cy="491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基础</a:t>
            </a:r>
            <a:r>
              <a:rPr lang="en-US" altLang="zh-CN" sz="1400" dirty="0">
                <a:solidFill>
                  <a:schemeClr val="tx1"/>
                </a:solidFill>
              </a:rPr>
              <a:t>PID</a:t>
            </a:r>
            <a:r>
              <a:rPr lang="zh-CN" altLang="en-US" sz="1400" dirty="0">
                <a:solidFill>
                  <a:schemeClr val="tx1"/>
                </a:solidFill>
              </a:rPr>
              <a:t>控制器</a:t>
            </a:r>
            <a:br>
              <a:rPr lang="en-US" altLang="zh-CN" sz="1400" dirty="0">
                <a:solidFill>
                  <a:schemeClr val="tx1"/>
                </a:solidFill>
              </a:rPr>
            </a:br>
            <a:r>
              <a:rPr lang="en-US" altLang="zh-CN" sz="1400" dirty="0" err="1">
                <a:solidFill>
                  <a:schemeClr val="tx1"/>
                </a:solidFill>
              </a:rPr>
              <a:t>a_PID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61E61CB-5194-DC5B-33D1-F743DC8D4EC8}"/>
              </a:ext>
            </a:extLst>
          </p:cNvPr>
          <p:cNvSpPr/>
          <p:nvPr/>
        </p:nvSpPr>
        <p:spPr>
          <a:xfrm>
            <a:off x="8435641" y="4387856"/>
            <a:ext cx="1359529" cy="491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考虑前车加速度以及坡度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1AD56CA-7BCF-8A0F-B61C-803838C43AC0}"/>
              </a:ext>
            </a:extLst>
          </p:cNvPr>
          <p:cNvSpPr/>
          <p:nvPr/>
        </p:nvSpPr>
        <p:spPr>
          <a:xfrm>
            <a:off x="6940751" y="5181198"/>
            <a:ext cx="2681689" cy="4913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目标加速度</a:t>
            </a:r>
            <a:br>
              <a:rPr lang="en-US" altLang="zh-CN" sz="1400" dirty="0">
                <a:solidFill>
                  <a:schemeClr val="tx1"/>
                </a:solidFill>
              </a:rPr>
            </a:br>
            <a:r>
              <a:rPr lang="en-US" altLang="zh-CN" sz="1400" dirty="0" err="1">
                <a:solidFill>
                  <a:schemeClr val="tx1"/>
                </a:solidFill>
              </a:rPr>
              <a:t>a_total</a:t>
            </a:r>
            <a:r>
              <a:rPr lang="en-US" altLang="zh-CN" sz="1400" dirty="0">
                <a:solidFill>
                  <a:schemeClr val="tx1"/>
                </a:solidFill>
              </a:rPr>
              <a:t> = </a:t>
            </a:r>
            <a:r>
              <a:rPr lang="en-US" altLang="zh-CN" sz="1400" dirty="0" err="1">
                <a:solidFill>
                  <a:schemeClr val="tx1"/>
                </a:solidFill>
              </a:rPr>
              <a:t>a_PID</a:t>
            </a:r>
            <a:r>
              <a:rPr lang="en-US" altLang="zh-CN" sz="1400" dirty="0">
                <a:solidFill>
                  <a:schemeClr val="tx1"/>
                </a:solidFill>
              </a:rPr>
              <a:t> + </a:t>
            </a:r>
            <a:r>
              <a:rPr lang="en-US" altLang="zh-CN" sz="1400" dirty="0" err="1">
                <a:solidFill>
                  <a:schemeClr val="tx1"/>
                </a:solidFill>
              </a:rPr>
              <a:t>a_ff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+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</a:rPr>
              <a:t>a_boost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cxnSp>
        <p:nvCxnSpPr>
          <p:cNvPr id="44" name="连接符: 肘形 107">
            <a:extLst>
              <a:ext uri="{FF2B5EF4-FFF2-40B4-BE49-F238E27FC236}">
                <a16:creationId xmlns:a16="http://schemas.microsoft.com/office/drawing/2014/main" id="{3354B2E5-36B9-5A3F-A70A-E00115904FA5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rot="5400000">
            <a:off x="8547521" y="4613314"/>
            <a:ext cx="301960" cy="833810"/>
          </a:xfrm>
          <a:prstGeom prst="bentConnector3">
            <a:avLst>
              <a:gd name="adj1" fmla="val 53473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107">
            <a:extLst>
              <a:ext uri="{FF2B5EF4-FFF2-40B4-BE49-F238E27FC236}">
                <a16:creationId xmlns:a16="http://schemas.microsoft.com/office/drawing/2014/main" id="{7F7BF107-C60D-00E1-2B12-8E8B23726BBB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16200000" flipH="1">
            <a:off x="7713517" y="4613119"/>
            <a:ext cx="280377" cy="85578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107">
            <a:extLst>
              <a:ext uri="{FF2B5EF4-FFF2-40B4-BE49-F238E27FC236}">
                <a16:creationId xmlns:a16="http://schemas.microsoft.com/office/drawing/2014/main" id="{9BE74EE0-7044-3727-EB0C-6F84AE9F22BB}"/>
              </a:ext>
            </a:extLst>
          </p:cNvPr>
          <p:cNvCxnSpPr>
            <a:cxnSpLocks/>
            <a:stCxn id="20" idx="3"/>
            <a:endCxn id="47" idx="1"/>
          </p:cNvCxnSpPr>
          <p:nvPr/>
        </p:nvCxnSpPr>
        <p:spPr>
          <a:xfrm flipV="1">
            <a:off x="9959341" y="3987721"/>
            <a:ext cx="618402" cy="942914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F5D75BF6-D35E-CF55-3E53-8337EBCA0312}"/>
              </a:ext>
            </a:extLst>
          </p:cNvPr>
          <p:cNvSpPr/>
          <p:nvPr/>
        </p:nvSpPr>
        <p:spPr>
          <a:xfrm>
            <a:off x="10577743" y="3684861"/>
            <a:ext cx="1262467" cy="6057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加速度变化率限制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5F7AA50-275E-B840-C010-D8707CEBCA15}"/>
              </a:ext>
            </a:extLst>
          </p:cNvPr>
          <p:cNvSpPr/>
          <p:nvPr/>
        </p:nvSpPr>
        <p:spPr>
          <a:xfrm>
            <a:off x="10577743" y="4698006"/>
            <a:ext cx="1262467" cy="6162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转矩需求</a:t>
            </a:r>
            <a:br>
              <a:rPr lang="en-US" altLang="zh-CN" sz="1600" b="1" dirty="0">
                <a:solidFill>
                  <a:schemeClr val="tx1"/>
                </a:solidFill>
              </a:rPr>
            </a:br>
            <a:r>
              <a:rPr lang="zh-CN" altLang="en-US" sz="1600" b="1" dirty="0">
                <a:solidFill>
                  <a:schemeClr val="tx1"/>
                </a:solidFill>
              </a:rPr>
              <a:t>计算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A70FF5A-E883-A1C8-8905-DE0366AA92B2}"/>
              </a:ext>
            </a:extLst>
          </p:cNvPr>
          <p:cNvSpPr/>
          <p:nvPr/>
        </p:nvSpPr>
        <p:spPr>
          <a:xfrm>
            <a:off x="10573941" y="5674166"/>
            <a:ext cx="1262467" cy="6057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双桥扭矩规则分配模块</a:t>
            </a:r>
          </a:p>
        </p:txBody>
      </p:sp>
      <p:cxnSp>
        <p:nvCxnSpPr>
          <p:cNvPr id="50" name="直接箭头连接符 106">
            <a:extLst>
              <a:ext uri="{FF2B5EF4-FFF2-40B4-BE49-F238E27FC236}">
                <a16:creationId xmlns:a16="http://schemas.microsoft.com/office/drawing/2014/main" id="{85AE5764-A200-D29C-B913-DB3C6A4EF407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 flipH="1">
            <a:off x="11205175" y="5314272"/>
            <a:ext cx="3802" cy="359894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106">
            <a:extLst>
              <a:ext uri="{FF2B5EF4-FFF2-40B4-BE49-F238E27FC236}">
                <a16:creationId xmlns:a16="http://schemas.microsoft.com/office/drawing/2014/main" id="{FD08F0BE-561D-D40D-3CC4-D603DA3E3C07}"/>
              </a:ext>
            </a:extLst>
          </p:cNvPr>
          <p:cNvCxnSpPr>
            <a:cxnSpLocks/>
            <a:stCxn id="49" idx="1"/>
            <a:endCxn id="30" idx="3"/>
          </p:cNvCxnSpPr>
          <p:nvPr/>
        </p:nvCxnSpPr>
        <p:spPr>
          <a:xfrm flipH="1">
            <a:off x="5797742" y="5977026"/>
            <a:ext cx="4776199" cy="27027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74584FF4-54B8-565F-09DE-30FFC7B1FB24}"/>
              </a:ext>
            </a:extLst>
          </p:cNvPr>
          <p:cNvSpPr txBox="1"/>
          <p:nvPr/>
        </p:nvSpPr>
        <p:spPr>
          <a:xfrm>
            <a:off x="257056" y="1459981"/>
            <a:ext cx="11579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方案</a:t>
            </a:r>
            <a:r>
              <a:rPr lang="zh-CN" altLang="en-US" dirty="0"/>
              <a:t>：通过预见性工况决策切换控制模式，利用</a:t>
            </a:r>
            <a:r>
              <a:rPr lang="en-US" altLang="zh-CN" dirty="0"/>
              <a:t>PID</a:t>
            </a:r>
            <a:r>
              <a:rPr lang="zh-CN" altLang="en-US" dirty="0"/>
              <a:t>与预见性规则计算目标加速度，并经加速度变化率限制实现平顺跟车或定速巡航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9DF5A1-3068-5120-2698-CD76B94E9321}"/>
              </a:ext>
            </a:extLst>
          </p:cNvPr>
          <p:cNvSpPr txBox="1"/>
          <p:nvPr/>
        </p:nvSpPr>
        <p:spPr>
          <a:xfrm>
            <a:off x="528786" y="2978278"/>
            <a:ext cx="19049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当前坡度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纵向加速度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车速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巡航车速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前方坡度序列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电机状态反馈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输出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总驱动扭矩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C28C1E8-DB99-98CA-959B-F11BB1BAABF6}"/>
              </a:ext>
            </a:extLst>
          </p:cNvPr>
          <p:cNvSpPr txBox="1"/>
          <p:nvPr/>
        </p:nvSpPr>
        <p:spPr>
          <a:xfrm>
            <a:off x="3772148" y="2267894"/>
            <a:ext cx="2844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tx1"/>
                </a:solidFill>
              </a:rPr>
              <a:t>预见性工况决策模块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BE41B1D-98A7-D1B5-CC11-1E2D93C65972}"/>
              </a:ext>
            </a:extLst>
          </p:cNvPr>
          <p:cNvSpPr txBox="1"/>
          <p:nvPr/>
        </p:nvSpPr>
        <p:spPr>
          <a:xfrm>
            <a:off x="2631131" y="2286941"/>
            <a:ext cx="1120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</a:rPr>
              <a:t>感知模块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1D0CB272-2BD5-2599-5134-95CAA7D7F96A}"/>
                  </a:ext>
                </a:extLst>
              </p:cNvPr>
              <p:cNvSpPr txBox="1"/>
              <p:nvPr/>
            </p:nvSpPr>
            <p:spPr>
              <a:xfrm>
                <a:off x="2700484" y="2654974"/>
                <a:ext cx="1016039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black"/>
                    </a:solidFill>
                  </a:rPr>
                  <a:t>前方坡度序列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1D0CB272-2BD5-2599-5134-95CAA7D7F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484" y="2654974"/>
                <a:ext cx="1016039" cy="923330"/>
              </a:xfrm>
              <a:prstGeom prst="rect">
                <a:avLst/>
              </a:prstGeom>
              <a:blipFill>
                <a:blip r:embed="rId3"/>
                <a:stretch>
                  <a:fillRect l="-5389" t="-3974" b="-4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A6133514-3526-C9E3-0EEE-AFF8B00CBFF8}"/>
                  </a:ext>
                </a:extLst>
              </p:cNvPr>
              <p:cNvSpPr txBox="1"/>
              <p:nvPr/>
            </p:nvSpPr>
            <p:spPr>
              <a:xfrm>
                <a:off x="2674985" y="3884970"/>
                <a:ext cx="1016039" cy="926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black"/>
                    </a:solidFill>
                  </a:rPr>
                  <a:t>前方车辆状态</a:t>
                </a:r>
                <a:endParaRPr lang="en-US" altLang="zh-CN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A6133514-3526-C9E3-0EEE-AFF8B00CB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85" y="3884970"/>
                <a:ext cx="1016039" cy="926407"/>
              </a:xfrm>
              <a:prstGeom prst="rect">
                <a:avLst/>
              </a:prstGeom>
              <a:blipFill>
                <a:blip r:embed="rId4"/>
                <a:stretch>
                  <a:fillRect l="-5422" t="-3289" r="-1807" b="-4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1">
            <a:extLst>
              <a:ext uri="{FF2B5EF4-FFF2-40B4-BE49-F238E27FC236}">
                <a16:creationId xmlns:a16="http://schemas.microsoft.com/office/drawing/2014/main" id="{ED236DDE-5220-1F8A-B686-9FB31CD9F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454" y="2669388"/>
            <a:ext cx="219336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坡底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：坡度值首次超过阈值的位置</a:t>
            </a:r>
          </a:p>
        </p:txBody>
      </p:sp>
      <p:sp>
        <p:nvSpPr>
          <p:cNvPr id="87" name="Rectangle 2">
            <a:extLst>
              <a:ext uri="{FF2B5EF4-FFF2-40B4-BE49-F238E27FC236}">
                <a16:creationId xmlns:a16="http://schemas.microsoft.com/office/drawing/2014/main" id="{96E4319F-AFBD-B49E-3C6E-0DA1773C4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9454" y="3332142"/>
            <a:ext cx="2153218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坡顶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：坡度值从高值回落到0的位置</a:t>
            </a:r>
          </a:p>
        </p:txBody>
      </p:sp>
      <p:sp>
        <p:nvSpPr>
          <p:cNvPr id="88" name="Rectangle 2">
            <a:extLst>
              <a:ext uri="{FF2B5EF4-FFF2-40B4-BE49-F238E27FC236}">
                <a16:creationId xmlns:a16="http://schemas.microsoft.com/office/drawing/2014/main" id="{7F0DEC11-CEDC-A113-BE01-3B59B3B09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225" y="4047082"/>
            <a:ext cx="2317934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预判与提前介入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设定一个预加载距离，逐渐提升加速度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5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BDC43-40F3-7AD4-1712-DDFE3486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9C6095-47FC-FCF0-11F4-83CD77DBD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A1A97852-95B7-2D5F-99B6-7D3BA5F07F85}"/>
              </a:ext>
            </a:extLst>
          </p:cNvPr>
          <p:cNvSpPr txBox="1">
            <a:spLocks/>
          </p:cNvSpPr>
          <p:nvPr/>
        </p:nvSpPr>
        <p:spPr>
          <a:xfrm>
            <a:off x="383539" y="110378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75EA4172-C102-CD29-F5F8-610FCF57F274}"/>
              </a:ext>
            </a:extLst>
          </p:cNvPr>
          <p:cNvSpPr txBox="1"/>
          <p:nvPr/>
        </p:nvSpPr>
        <p:spPr>
          <a:xfrm>
            <a:off x="73024" y="760413"/>
            <a:ext cx="4929281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融合智驾的电驱动系统预调控制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567013-79F2-8D99-6A6E-37167D9A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47" t="10330" r="9883"/>
          <a:stretch>
            <a:fillRect/>
          </a:stretch>
        </p:blipFill>
        <p:spPr>
          <a:xfrm>
            <a:off x="592985" y="3632960"/>
            <a:ext cx="4225903" cy="2889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B670C6-4934-72F7-87B4-F1FFF3A3C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28" r="16708"/>
          <a:stretch>
            <a:fillRect/>
          </a:stretch>
        </p:blipFill>
        <p:spPr>
          <a:xfrm>
            <a:off x="592985" y="5357418"/>
            <a:ext cx="1043481" cy="1165230"/>
          </a:xfrm>
          <a:prstGeom prst="rect">
            <a:avLst/>
          </a:prstGeom>
        </p:spPr>
      </p:pic>
      <p:sp>
        <p:nvSpPr>
          <p:cNvPr id="13" name="AutoShape 2" descr="How does Simulink help with simulation? | VSK Test Solutions">
            <a:extLst>
              <a:ext uri="{FF2B5EF4-FFF2-40B4-BE49-F238E27FC236}">
                <a16:creationId xmlns:a16="http://schemas.microsoft.com/office/drawing/2014/main" id="{015D677D-52FB-B9AC-1BE5-C1FF1A6C24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53328" y="33281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 descr="图表, 折线图&#10;&#10;AI 生成的内容可能不正确。">
            <a:extLst>
              <a:ext uri="{FF2B5EF4-FFF2-40B4-BE49-F238E27FC236}">
                <a16:creationId xmlns:a16="http://schemas.microsoft.com/office/drawing/2014/main" id="{86FDB0FD-38A9-426A-4868-14E279C4A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217" y="1865376"/>
            <a:ext cx="6758250" cy="454931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3087F5D-A8FD-E7CA-7CEE-B7988905C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63" y="1499979"/>
            <a:ext cx="4526789" cy="213298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4D5EFD3-4B8F-E49B-3817-464794F6D7CC}"/>
              </a:ext>
            </a:extLst>
          </p:cNvPr>
          <p:cNvSpPr/>
          <p:nvPr/>
        </p:nvSpPr>
        <p:spPr>
          <a:xfrm>
            <a:off x="564847" y="2092989"/>
            <a:ext cx="1401113" cy="990767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基础车辆模型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16E287C-9488-D7F5-8407-83F4EBA81CF3}"/>
              </a:ext>
            </a:extLst>
          </p:cNvPr>
          <p:cNvSpPr/>
          <p:nvPr/>
        </p:nvSpPr>
        <p:spPr>
          <a:xfrm>
            <a:off x="2267850" y="1450793"/>
            <a:ext cx="1340243" cy="781527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感知信息处理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778D7C-7D25-B040-605E-B1D20F058488}"/>
              </a:ext>
            </a:extLst>
          </p:cNvPr>
          <p:cNvSpPr/>
          <p:nvPr/>
        </p:nvSpPr>
        <p:spPr>
          <a:xfrm>
            <a:off x="3803321" y="1592590"/>
            <a:ext cx="1218233" cy="644936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速率限制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A7F0025-20C0-3477-92E5-95B0FE47E7E7}"/>
              </a:ext>
            </a:extLst>
          </p:cNvPr>
          <p:cNvSpPr/>
          <p:nvPr/>
        </p:nvSpPr>
        <p:spPr>
          <a:xfrm>
            <a:off x="2188554" y="2336940"/>
            <a:ext cx="1383612" cy="1088394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预见性工况决策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F7CDA6-F7F3-15C3-D698-B7836C62BF6E}"/>
              </a:ext>
            </a:extLst>
          </p:cNvPr>
          <p:cNvSpPr/>
          <p:nvPr/>
        </p:nvSpPr>
        <p:spPr>
          <a:xfrm>
            <a:off x="3697448" y="2537763"/>
            <a:ext cx="1354609" cy="846090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跟车</a:t>
            </a:r>
            <a:r>
              <a:rPr lang="en-US" altLang="zh-CN" sz="2000" b="1" dirty="0">
                <a:solidFill>
                  <a:schemeClr val="tx1"/>
                </a:solidFill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</a:rPr>
              <a:t>巡航模式</a:t>
            </a:r>
          </a:p>
        </p:txBody>
      </p:sp>
    </p:spTree>
    <p:extLst>
      <p:ext uri="{BB962C8B-B14F-4D97-AF65-F5344CB8AC3E}">
        <p14:creationId xmlns:p14="http://schemas.microsoft.com/office/powerpoint/2010/main" val="176082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2D22A-785E-009E-C13E-4CAEA436D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CF0A45-ACB1-ED77-CB55-F2207CDB7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F3B60239-50DC-D990-6833-E00CDCC60913}"/>
              </a:ext>
            </a:extLst>
          </p:cNvPr>
          <p:cNvSpPr txBox="1"/>
          <p:nvPr/>
        </p:nvSpPr>
        <p:spPr>
          <a:xfrm>
            <a:off x="73024" y="760413"/>
            <a:ext cx="4929281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cs typeface="+mn-ea"/>
                <a:sym typeface="+mn-lt"/>
              </a:rPr>
              <a:t>双桥基础驱动分配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4F004B6-89F8-DA57-5CB5-41EC066466ED}"/>
              </a:ext>
            </a:extLst>
          </p:cNvPr>
          <p:cNvSpPr txBox="1"/>
          <p:nvPr/>
        </p:nvSpPr>
        <p:spPr>
          <a:xfrm>
            <a:off x="276268" y="1387928"/>
            <a:ext cx="11579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方案</a:t>
            </a:r>
            <a:r>
              <a:rPr lang="zh-CN" altLang="en-US" dirty="0"/>
              <a:t>：设置有驱动模式切换策略：可在依据动态轴荷分配扭矩以最大化牵引力与遵循电机效率</a:t>
            </a:r>
            <a:r>
              <a:rPr lang="en-US" altLang="zh-CN" dirty="0"/>
              <a:t>MAP</a:t>
            </a:r>
            <a:r>
              <a:rPr lang="zh-CN" altLang="en-US" dirty="0"/>
              <a:t>进行转矩分配以实现最优能耗之间进行调节</a:t>
            </a: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E2901726-DA88-362E-B797-B98E902A5D42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F4D466-FA67-242A-89E3-7AF4BE5A1E7C}"/>
              </a:ext>
            </a:extLst>
          </p:cNvPr>
          <p:cNvSpPr/>
          <p:nvPr/>
        </p:nvSpPr>
        <p:spPr>
          <a:xfrm>
            <a:off x="2671535" y="3190185"/>
            <a:ext cx="1306978" cy="6653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驾驶员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00FAB0-0E98-55BD-FDFE-35A874C68964}"/>
              </a:ext>
            </a:extLst>
          </p:cNvPr>
          <p:cNvSpPr/>
          <p:nvPr/>
        </p:nvSpPr>
        <p:spPr>
          <a:xfrm>
            <a:off x="5688763" y="5737450"/>
            <a:ext cx="1800747" cy="5540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指令安全校核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978ADF-9CD8-F35D-38FC-8E0574F65F8A}"/>
              </a:ext>
            </a:extLst>
          </p:cNvPr>
          <p:cNvSpPr/>
          <p:nvPr/>
        </p:nvSpPr>
        <p:spPr>
          <a:xfrm>
            <a:off x="2679740" y="4382918"/>
            <a:ext cx="1306978" cy="5540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车辆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ED3EFC2-89AB-D935-AD4F-8DBF139EEE31}"/>
              </a:ext>
            </a:extLst>
          </p:cNvPr>
          <p:cNvSpPr/>
          <p:nvPr/>
        </p:nvSpPr>
        <p:spPr>
          <a:xfrm>
            <a:off x="8132322" y="5737450"/>
            <a:ext cx="2190852" cy="5540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dirty="0">
                <a:solidFill>
                  <a:schemeClr val="tx1"/>
                </a:solidFill>
              </a:rPr>
              <a:t>考虑地面附着的力矩安全边界限值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CBD58BB-CABC-FE05-A3D9-5BD4F9A06CCE}"/>
              </a:ext>
            </a:extLst>
          </p:cNvPr>
          <p:cNvSpPr/>
          <p:nvPr/>
        </p:nvSpPr>
        <p:spPr>
          <a:xfrm>
            <a:off x="2357251" y="5737449"/>
            <a:ext cx="1954680" cy="55209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Calibri"/>
                <a:ea typeface="微软雅黑"/>
              </a:rPr>
              <a:t>前</a:t>
            </a:r>
            <a:r>
              <a:rPr lang="en-US" altLang="zh-CN" sz="1600" dirty="0">
                <a:solidFill>
                  <a:prstClr val="black"/>
                </a:solidFill>
                <a:latin typeface="Calibri"/>
                <a:ea typeface="微软雅黑"/>
              </a:rPr>
              <a:t>/</a:t>
            </a:r>
            <a:r>
              <a:rPr lang="zh-CN" altLang="en-US" sz="1600" dirty="0">
                <a:solidFill>
                  <a:prstClr val="black"/>
                </a:solidFill>
                <a:latin typeface="Calibri"/>
                <a:ea typeface="微软雅黑"/>
              </a:rPr>
              <a:t>后桥驱动电机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5DF375-8CDB-621E-81E5-5E5CC60AAE0C}"/>
              </a:ext>
            </a:extLst>
          </p:cNvPr>
          <p:cNvSpPr/>
          <p:nvPr/>
        </p:nvSpPr>
        <p:spPr>
          <a:xfrm>
            <a:off x="9932657" y="3971857"/>
            <a:ext cx="1800747" cy="7015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计算前后桥力矩分配比例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684B09A-77C6-66BB-80B0-FCF073AB16F1}"/>
              </a:ext>
            </a:extLst>
          </p:cNvPr>
          <p:cNvSpPr/>
          <p:nvPr/>
        </p:nvSpPr>
        <p:spPr>
          <a:xfrm>
            <a:off x="9932657" y="2806193"/>
            <a:ext cx="1800747" cy="5088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计算动态轴荷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2" name="流程图: 决策 5">
            <a:extLst>
              <a:ext uri="{FF2B5EF4-FFF2-40B4-BE49-F238E27FC236}">
                <a16:creationId xmlns:a16="http://schemas.microsoft.com/office/drawing/2014/main" id="{DC314735-950D-F179-ACFB-8145FCEC5830}"/>
              </a:ext>
            </a:extLst>
          </p:cNvPr>
          <p:cNvSpPr/>
          <p:nvPr/>
        </p:nvSpPr>
        <p:spPr>
          <a:xfrm>
            <a:off x="5982132" y="2806193"/>
            <a:ext cx="2562025" cy="508874"/>
          </a:xfrm>
          <a:prstGeom prst="flowChartDecision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模式选择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037D3D-1BD7-2DBD-8196-F5E56821EB12}"/>
              </a:ext>
            </a:extLst>
          </p:cNvPr>
          <p:cNvSpPr/>
          <p:nvPr/>
        </p:nvSpPr>
        <p:spPr>
          <a:xfrm>
            <a:off x="6245514" y="3613728"/>
            <a:ext cx="2035262" cy="5088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驱动需求功率计算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320C8FF-F237-E751-0E34-DC4A928C057A}"/>
              </a:ext>
            </a:extLst>
          </p:cNvPr>
          <p:cNvSpPr/>
          <p:nvPr/>
        </p:nvSpPr>
        <p:spPr>
          <a:xfrm>
            <a:off x="6245514" y="4411595"/>
            <a:ext cx="2035262" cy="5088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查询电机效率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MAP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27" name="直接箭头连接符 9">
            <a:extLst>
              <a:ext uri="{FF2B5EF4-FFF2-40B4-BE49-F238E27FC236}">
                <a16:creationId xmlns:a16="http://schemas.microsoft.com/office/drawing/2014/main" id="{59D80E05-54E5-A1FA-31B7-5EBF34F1A431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544157" y="3060630"/>
            <a:ext cx="13884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10">
            <a:extLst>
              <a:ext uri="{FF2B5EF4-FFF2-40B4-BE49-F238E27FC236}">
                <a16:creationId xmlns:a16="http://schemas.microsoft.com/office/drawing/2014/main" id="{FDE8A191-0295-559E-933E-85BD8D2C97AF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>
            <a:off x="10833031" y="3315067"/>
            <a:ext cx="0" cy="6567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24">
            <a:extLst>
              <a:ext uri="{FF2B5EF4-FFF2-40B4-BE49-F238E27FC236}">
                <a16:creationId xmlns:a16="http://schemas.microsoft.com/office/drawing/2014/main" id="{20321733-353F-455B-9221-5F3FE2736256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>
            <a:off x="7263145" y="3315067"/>
            <a:ext cx="0" cy="2986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29">
            <a:extLst>
              <a:ext uri="{FF2B5EF4-FFF2-40B4-BE49-F238E27FC236}">
                <a16:creationId xmlns:a16="http://schemas.microsoft.com/office/drawing/2014/main" id="{C8717B68-CD44-949D-62CC-4ED1CB5045F3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7263145" y="4122602"/>
            <a:ext cx="0" cy="2889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9">
            <a:extLst>
              <a:ext uri="{FF2B5EF4-FFF2-40B4-BE49-F238E27FC236}">
                <a16:creationId xmlns:a16="http://schemas.microsoft.com/office/drawing/2014/main" id="{6E37A9FD-0648-DEE6-E9E3-63A0D4E736D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3325024" y="3855573"/>
            <a:ext cx="8205" cy="5273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57">
            <a:extLst>
              <a:ext uri="{FF2B5EF4-FFF2-40B4-BE49-F238E27FC236}">
                <a16:creationId xmlns:a16="http://schemas.microsoft.com/office/drawing/2014/main" id="{0BDF9A25-8D32-263C-F231-EE1CA55DE45E}"/>
              </a:ext>
            </a:extLst>
          </p:cNvPr>
          <p:cNvCxnSpPr>
            <a:cxnSpLocks/>
            <a:stCxn id="10" idx="1"/>
            <a:endCxn id="19" idx="3"/>
          </p:cNvCxnSpPr>
          <p:nvPr/>
        </p:nvCxnSpPr>
        <p:spPr>
          <a:xfrm flipH="1" flipV="1">
            <a:off x="4311931" y="6013496"/>
            <a:ext cx="1376832" cy="9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83">
            <a:extLst>
              <a:ext uri="{FF2B5EF4-FFF2-40B4-BE49-F238E27FC236}">
                <a16:creationId xmlns:a16="http://schemas.microsoft.com/office/drawing/2014/main" id="{EEE3F5A0-7C30-4730-0614-6852802CDCFC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flipH="1">
            <a:off x="7489510" y="6014479"/>
            <a:ext cx="6428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113">
            <a:extLst>
              <a:ext uri="{FF2B5EF4-FFF2-40B4-BE49-F238E27FC236}">
                <a16:creationId xmlns:a16="http://schemas.microsoft.com/office/drawing/2014/main" id="{44229CAB-DAB2-3E2F-03C7-D49D0E4CDF8E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 rot="16200000" flipH="1">
            <a:off x="7836956" y="4346657"/>
            <a:ext cx="816981" cy="196460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114">
            <a:extLst>
              <a:ext uri="{FF2B5EF4-FFF2-40B4-BE49-F238E27FC236}">
                <a16:creationId xmlns:a16="http://schemas.microsoft.com/office/drawing/2014/main" id="{02C25C92-9EF0-8DAB-DD24-2FDC937FF740}"/>
              </a:ext>
            </a:extLst>
          </p:cNvPr>
          <p:cNvCxnSpPr>
            <a:cxnSpLocks/>
            <a:stCxn id="20" idx="2"/>
            <a:endCxn id="17" idx="0"/>
          </p:cNvCxnSpPr>
          <p:nvPr/>
        </p:nvCxnSpPr>
        <p:spPr>
          <a:xfrm rot="5400000">
            <a:off x="9498363" y="4402781"/>
            <a:ext cx="1064055" cy="1605283"/>
          </a:xfrm>
          <a:prstGeom prst="bentConnector3">
            <a:avLst>
              <a:gd name="adj1" fmla="val 6201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77814FC3-C39E-FD8B-11E2-1F8EC1A1E40A}"/>
              </a:ext>
            </a:extLst>
          </p:cNvPr>
          <p:cNvSpPr txBox="1"/>
          <p:nvPr/>
        </p:nvSpPr>
        <p:spPr>
          <a:xfrm>
            <a:off x="8676334" y="2750293"/>
            <a:ext cx="110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动力模式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DB99F9D-DA9B-8097-A16D-BA7D08D82844}"/>
              </a:ext>
            </a:extLst>
          </p:cNvPr>
          <p:cNvSpPr txBox="1"/>
          <p:nvPr/>
        </p:nvSpPr>
        <p:spPr>
          <a:xfrm>
            <a:off x="7299797" y="3286345"/>
            <a:ext cx="1102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经济模式</a:t>
            </a:r>
          </a:p>
        </p:txBody>
      </p:sp>
      <p:sp>
        <p:nvSpPr>
          <p:cNvPr id="41" name="矩形: 圆角 19">
            <a:extLst>
              <a:ext uri="{FF2B5EF4-FFF2-40B4-BE49-F238E27FC236}">
                <a16:creationId xmlns:a16="http://schemas.microsoft.com/office/drawing/2014/main" id="{A98CB684-D8AC-3564-0770-E1E2B2573CD9}"/>
              </a:ext>
            </a:extLst>
          </p:cNvPr>
          <p:cNvSpPr/>
          <p:nvPr/>
        </p:nvSpPr>
        <p:spPr>
          <a:xfrm>
            <a:off x="5794757" y="2610151"/>
            <a:ext cx="6175583" cy="258302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" name="直接箭头连接符 33">
            <a:extLst>
              <a:ext uri="{FF2B5EF4-FFF2-40B4-BE49-F238E27FC236}">
                <a16:creationId xmlns:a16="http://schemas.microsoft.com/office/drawing/2014/main" id="{BF6C4184-1343-6370-2083-0A95060EE23E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3986718" y="4659947"/>
            <a:ext cx="2258796" cy="60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1ADD35AE-E639-71B7-2692-034609398923}"/>
              </a:ext>
            </a:extLst>
          </p:cNvPr>
          <p:cNvSpPr txBox="1"/>
          <p:nvPr/>
        </p:nvSpPr>
        <p:spPr>
          <a:xfrm>
            <a:off x="4268588" y="5674942"/>
            <a:ext cx="1658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双桥驱动转矩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CEDB7BD-F621-FF75-22BF-D6FA75F52EEE}"/>
              </a:ext>
            </a:extLst>
          </p:cNvPr>
          <p:cNvSpPr/>
          <p:nvPr/>
        </p:nvSpPr>
        <p:spPr>
          <a:xfrm>
            <a:off x="2357251" y="2461829"/>
            <a:ext cx="1996718" cy="4488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单双桥切换模块</a:t>
            </a:r>
          </a:p>
        </p:txBody>
      </p:sp>
      <p:cxnSp>
        <p:nvCxnSpPr>
          <p:cNvPr id="45" name="连接符: 肘形 113">
            <a:extLst>
              <a:ext uri="{FF2B5EF4-FFF2-40B4-BE49-F238E27FC236}">
                <a16:creationId xmlns:a16="http://schemas.microsoft.com/office/drawing/2014/main" id="{947867A8-2AEE-934C-497D-78816D06CFF0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978513" y="3060630"/>
            <a:ext cx="2003619" cy="46224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113">
            <a:extLst>
              <a:ext uri="{FF2B5EF4-FFF2-40B4-BE49-F238E27FC236}">
                <a16:creationId xmlns:a16="http://schemas.microsoft.com/office/drawing/2014/main" id="{8B5FBA6E-3F04-ACCB-04B6-1C2FCF034F52}"/>
              </a:ext>
            </a:extLst>
          </p:cNvPr>
          <p:cNvCxnSpPr>
            <a:cxnSpLocks/>
            <a:stCxn id="44" idx="3"/>
            <a:endCxn id="41" idx="0"/>
          </p:cNvCxnSpPr>
          <p:nvPr/>
        </p:nvCxnSpPr>
        <p:spPr>
          <a:xfrm flipV="1">
            <a:off x="4353969" y="2610151"/>
            <a:ext cx="4528580" cy="76094"/>
          </a:xfrm>
          <a:prstGeom prst="bentConnector4">
            <a:avLst>
              <a:gd name="adj1" fmla="val 15908"/>
              <a:gd name="adj2" fmla="val 59533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D160751B-D84E-6F59-DE93-FD4D515C9045}"/>
              </a:ext>
            </a:extLst>
          </p:cNvPr>
          <p:cNvSpPr txBox="1"/>
          <p:nvPr/>
        </p:nvSpPr>
        <p:spPr>
          <a:xfrm>
            <a:off x="352089" y="2461829"/>
            <a:ext cx="1904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双桥驱动模式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驱动踏板开度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车速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轮速 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路面附着系数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所有电机状态反馈（转矩</a:t>
            </a:r>
            <a:r>
              <a:rPr lang="en-US" altLang="zh-CN" dirty="0"/>
              <a:t>/</a:t>
            </a:r>
            <a:r>
              <a:rPr lang="zh-CN" altLang="en-US" dirty="0"/>
              <a:t>转速）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r>
              <a:rPr lang="zh-CN" altLang="en-US" b="1" dirty="0"/>
              <a:t>输出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电机</a:t>
            </a:r>
            <a:r>
              <a:rPr lang="en-US" altLang="zh-CN" dirty="0"/>
              <a:t>1</a:t>
            </a:r>
            <a:r>
              <a:rPr lang="zh-CN" altLang="en-US" dirty="0"/>
              <a:t>扭矩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电机</a:t>
            </a:r>
            <a:r>
              <a:rPr lang="en-US" altLang="zh-CN" dirty="0"/>
              <a:t>2</a:t>
            </a:r>
            <a:r>
              <a:rPr lang="zh-CN" altLang="en-US" dirty="0"/>
              <a:t>扭矩</a:t>
            </a:r>
          </a:p>
        </p:txBody>
      </p:sp>
      <p:cxnSp>
        <p:nvCxnSpPr>
          <p:cNvPr id="48" name="直接箭头连接符 39">
            <a:extLst>
              <a:ext uri="{FF2B5EF4-FFF2-40B4-BE49-F238E27FC236}">
                <a16:creationId xmlns:a16="http://schemas.microsoft.com/office/drawing/2014/main" id="{A33F0825-4145-E08B-216F-6E31AA035AFF}"/>
              </a:ext>
            </a:extLst>
          </p:cNvPr>
          <p:cNvCxnSpPr>
            <a:cxnSpLocks/>
            <a:stCxn id="19" idx="0"/>
            <a:endCxn id="16" idx="2"/>
          </p:cNvCxnSpPr>
          <p:nvPr/>
        </p:nvCxnSpPr>
        <p:spPr>
          <a:xfrm flipH="1" flipV="1">
            <a:off x="3333229" y="4936976"/>
            <a:ext cx="1362" cy="8004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68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4398E-A532-A8D4-8B26-5FBA150FA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EDA209-96DF-8D65-FFE1-8A9427FF0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6ACE41C9-D18B-14FA-9282-81A555D1C444}"/>
              </a:ext>
            </a:extLst>
          </p:cNvPr>
          <p:cNvSpPr txBox="1"/>
          <p:nvPr/>
        </p:nvSpPr>
        <p:spPr>
          <a:xfrm>
            <a:off x="73024" y="760413"/>
            <a:ext cx="4929281" cy="5336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单双桥切换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0CA978F-F1A3-73B6-D4DF-86D89910208A}"/>
              </a:ext>
            </a:extLst>
          </p:cNvPr>
          <p:cNvSpPr txBox="1"/>
          <p:nvPr/>
        </p:nvSpPr>
        <p:spPr>
          <a:xfrm>
            <a:off x="71002" y="1399687"/>
            <a:ext cx="11661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buFont typeface="Wingdings" pitchFamily="2" charset="2"/>
              <a:buChar char="Ø"/>
              <a:defRPr b="1"/>
            </a:lvl1pPr>
          </a:lstStyle>
          <a:p>
            <a:r>
              <a:rPr lang="zh-CN" altLang="en-US" dirty="0"/>
              <a:t>方案：</a:t>
            </a:r>
            <a:r>
              <a:rPr lang="zh-CN" altLang="en-US" b="0" dirty="0"/>
              <a:t>综合考虑驾驶意图、功率需求与路面附着情况，并结合延时滞回策略，实现在满足驱动需求下的单</a:t>
            </a:r>
            <a:r>
              <a:rPr lang="en-US" altLang="zh-CN" b="0" dirty="0"/>
              <a:t>/</a:t>
            </a:r>
            <a:r>
              <a:rPr lang="zh-CN" altLang="en-US" b="0" dirty="0"/>
              <a:t>双桥驱动模式安全切换</a:t>
            </a: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895A3039-2699-2801-CC8C-83D28AFB9CD1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88EB649-049C-1B16-273B-01E653485F03}"/>
              </a:ext>
            </a:extLst>
          </p:cNvPr>
          <p:cNvGrpSpPr/>
          <p:nvPr/>
        </p:nvGrpSpPr>
        <p:grpSpPr>
          <a:xfrm>
            <a:off x="4085553" y="2151620"/>
            <a:ext cx="8135710" cy="4430316"/>
            <a:chOff x="1724089" y="2769910"/>
            <a:chExt cx="10238613" cy="3911132"/>
          </a:xfrm>
        </p:grpSpPr>
        <p:cxnSp>
          <p:nvCxnSpPr>
            <p:cNvPr id="56" name="连接符: 肘形 107">
              <a:extLst>
                <a:ext uri="{FF2B5EF4-FFF2-40B4-BE49-F238E27FC236}">
                  <a16:creationId xmlns:a16="http://schemas.microsoft.com/office/drawing/2014/main" id="{C7824DE9-35FA-3E70-025D-28D060300223}"/>
                </a:ext>
              </a:extLst>
            </p:cNvPr>
            <p:cNvCxnSpPr>
              <a:cxnSpLocks/>
              <a:stCxn id="58" idx="2"/>
              <a:endCxn id="62" idx="0"/>
            </p:cNvCxnSpPr>
            <p:nvPr/>
          </p:nvCxnSpPr>
          <p:spPr>
            <a:xfrm rot="16200000" flipH="1">
              <a:off x="5486965" y="4007984"/>
              <a:ext cx="2245340" cy="1695528"/>
            </a:xfrm>
            <a:prstGeom prst="bentConnector3">
              <a:avLst>
                <a:gd name="adj1" fmla="val 8702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菱形 57">
              <a:extLst>
                <a:ext uri="{FF2B5EF4-FFF2-40B4-BE49-F238E27FC236}">
                  <a16:creationId xmlns:a16="http://schemas.microsoft.com/office/drawing/2014/main" id="{79C65832-16C2-DC26-8F87-8E7852737616}"/>
                </a:ext>
              </a:extLst>
            </p:cNvPr>
            <p:cNvSpPr/>
            <p:nvPr/>
          </p:nvSpPr>
          <p:spPr>
            <a:xfrm>
              <a:off x="4646889" y="3030451"/>
              <a:ext cx="2229964" cy="702627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安全性</a:t>
              </a:r>
              <a:b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</a:b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评估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675064A-4F6A-9A03-04BE-249E8C10C01F}"/>
                </a:ext>
              </a:extLst>
            </p:cNvPr>
            <p:cNvSpPr/>
            <p:nvPr/>
          </p:nvSpPr>
          <p:spPr>
            <a:xfrm>
              <a:off x="4700169" y="3941451"/>
              <a:ext cx="2063051" cy="587709"/>
            </a:xfrm>
            <a:prstGeom prst="rect">
              <a:avLst/>
            </a:prstGeom>
            <a:solidFill>
              <a:srgbClr val="F2F2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路面附着系数</a:t>
              </a:r>
              <a:b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</a:b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过低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20EDFA6-EC71-CCC3-88EB-77CFD83F7A72}"/>
                </a:ext>
              </a:extLst>
            </p:cNvPr>
            <p:cNvSpPr txBox="1"/>
            <p:nvPr/>
          </p:nvSpPr>
          <p:spPr>
            <a:xfrm>
              <a:off x="5566153" y="5388993"/>
              <a:ext cx="1979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强制双桥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56706A72-73B1-6699-A76B-4A135226A252}"/>
                </a:ext>
              </a:extLst>
            </p:cNvPr>
            <p:cNvSpPr/>
            <p:nvPr/>
          </p:nvSpPr>
          <p:spPr>
            <a:xfrm>
              <a:off x="9075715" y="5978417"/>
              <a:ext cx="2439247" cy="5567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单桥驱动模式</a:t>
              </a: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C1779B7F-4779-1F6D-70C5-09ECC6E31069}"/>
                </a:ext>
              </a:extLst>
            </p:cNvPr>
            <p:cNvSpPr/>
            <p:nvPr/>
          </p:nvSpPr>
          <p:spPr>
            <a:xfrm>
              <a:off x="6244449" y="5978418"/>
              <a:ext cx="2425899" cy="55676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dirty="0">
                  <a:solidFill>
                    <a:prstClr val="black"/>
                  </a:solidFill>
                  <a:latin typeface="Calibri"/>
                  <a:ea typeface="微软雅黑"/>
                </a:rPr>
                <a:t>双桥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驱动模式</a:t>
              </a:r>
            </a:p>
          </p:txBody>
        </p:sp>
        <p:sp>
          <p:nvSpPr>
            <p:cNvPr id="63" name="矩形: 圆角 19">
              <a:extLst>
                <a:ext uri="{FF2B5EF4-FFF2-40B4-BE49-F238E27FC236}">
                  <a16:creationId xmlns:a16="http://schemas.microsoft.com/office/drawing/2014/main" id="{AFAE2983-92FC-EC47-928C-CA9DE0C3122D}"/>
                </a:ext>
              </a:extLst>
            </p:cNvPr>
            <p:cNvSpPr/>
            <p:nvPr/>
          </p:nvSpPr>
          <p:spPr>
            <a:xfrm>
              <a:off x="7349817" y="2785616"/>
              <a:ext cx="4379040" cy="295483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cxnSp>
          <p:nvCxnSpPr>
            <p:cNvPr id="64" name="直接箭头连接符 32">
              <a:extLst>
                <a:ext uri="{FF2B5EF4-FFF2-40B4-BE49-F238E27FC236}">
                  <a16:creationId xmlns:a16="http://schemas.microsoft.com/office/drawing/2014/main" id="{904503AA-D378-504B-134A-421BD0F450D7}"/>
                </a:ext>
              </a:extLst>
            </p:cNvPr>
            <p:cNvCxnSpPr>
              <a:cxnSpLocks/>
              <a:stCxn id="74" idx="2"/>
              <a:endCxn id="76" idx="0"/>
            </p:cNvCxnSpPr>
            <p:nvPr/>
          </p:nvCxnSpPr>
          <p:spPr>
            <a:xfrm>
              <a:off x="2141129" y="3936492"/>
              <a:ext cx="0" cy="7928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35">
              <a:extLst>
                <a:ext uri="{FF2B5EF4-FFF2-40B4-BE49-F238E27FC236}">
                  <a16:creationId xmlns:a16="http://schemas.microsoft.com/office/drawing/2014/main" id="{8B899F1F-AB3D-69A5-6F0A-60AB4D31B57B}"/>
                </a:ext>
              </a:extLst>
            </p:cNvPr>
            <p:cNvCxnSpPr>
              <a:cxnSpLocks/>
              <a:stCxn id="74" idx="3"/>
              <a:endCxn id="71" idx="1"/>
            </p:cNvCxnSpPr>
            <p:nvPr/>
          </p:nvCxnSpPr>
          <p:spPr>
            <a:xfrm flipV="1">
              <a:off x="2558168" y="3374918"/>
              <a:ext cx="319633" cy="3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45">
              <a:extLst>
                <a:ext uri="{FF2B5EF4-FFF2-40B4-BE49-F238E27FC236}">
                  <a16:creationId xmlns:a16="http://schemas.microsoft.com/office/drawing/2014/main" id="{EF7684D8-506D-11C6-9799-F7653A2A4846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6876853" y="3381765"/>
              <a:ext cx="47296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DF650717-0668-E48F-1F31-4EA8A7BA08A4}"/>
                </a:ext>
              </a:extLst>
            </p:cNvPr>
            <p:cNvSpPr/>
            <p:nvPr/>
          </p:nvSpPr>
          <p:spPr>
            <a:xfrm>
              <a:off x="8381330" y="5133410"/>
              <a:ext cx="2206092" cy="48689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延时、滞回策略防止频繁切换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914D4CD-E997-1E4F-0D26-75ACBFDB507A}"/>
                </a:ext>
              </a:extLst>
            </p:cNvPr>
            <p:cNvSpPr txBox="1"/>
            <p:nvPr/>
          </p:nvSpPr>
          <p:spPr>
            <a:xfrm>
              <a:off x="6963483" y="3042746"/>
              <a:ext cx="5223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否</a:t>
              </a:r>
            </a:p>
          </p:txBody>
        </p:sp>
        <p:sp>
          <p:nvSpPr>
            <p:cNvPr id="69" name="矩形: 圆角 1">
              <a:extLst>
                <a:ext uri="{FF2B5EF4-FFF2-40B4-BE49-F238E27FC236}">
                  <a16:creationId xmlns:a16="http://schemas.microsoft.com/office/drawing/2014/main" id="{8F946070-93B4-41D8-7E00-488AC6DDF9B1}"/>
                </a:ext>
              </a:extLst>
            </p:cNvPr>
            <p:cNvSpPr/>
            <p:nvPr/>
          </p:nvSpPr>
          <p:spPr>
            <a:xfrm>
              <a:off x="4461732" y="2769910"/>
              <a:ext cx="2539926" cy="254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35BDC2D-C2DA-55E9-8D83-68C336FC8401}"/>
                </a:ext>
              </a:extLst>
            </p:cNvPr>
            <p:cNvSpPr txBox="1"/>
            <p:nvPr/>
          </p:nvSpPr>
          <p:spPr>
            <a:xfrm>
              <a:off x="7239475" y="4241020"/>
              <a:ext cx="14619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</a:rPr>
                <a:t>起步</a:t>
              </a:r>
              <a:r>
                <a:rPr lang="en-US" altLang="zh-CN" sz="1400" dirty="0">
                  <a:solidFill>
                    <a:prstClr val="black"/>
                  </a:solidFill>
                </a:rPr>
                <a:t>/</a:t>
              </a:r>
              <a:r>
                <a:rPr lang="zh-CN" altLang="en-US" sz="1400" dirty="0">
                  <a:solidFill>
                    <a:prstClr val="black"/>
                  </a:solidFill>
                </a:rPr>
                <a:t>加速</a:t>
              </a:r>
            </a:p>
          </p:txBody>
        </p:sp>
        <p:sp>
          <p:nvSpPr>
            <p:cNvPr id="71" name="矩形: 圆角 1">
              <a:extLst>
                <a:ext uri="{FF2B5EF4-FFF2-40B4-BE49-F238E27FC236}">
                  <a16:creationId xmlns:a16="http://schemas.microsoft.com/office/drawing/2014/main" id="{38936BD2-566A-2D41-A8DF-C8F672732710}"/>
                </a:ext>
              </a:extLst>
            </p:cNvPr>
            <p:cNvSpPr/>
            <p:nvPr/>
          </p:nvSpPr>
          <p:spPr>
            <a:xfrm>
              <a:off x="2877801" y="2813710"/>
              <a:ext cx="1395411" cy="112241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4FC0BB88-F71F-AAEA-0F1B-17FEA3AB3846}"/>
                </a:ext>
              </a:extLst>
            </p:cNvPr>
            <p:cNvSpPr txBox="1"/>
            <p:nvPr/>
          </p:nvSpPr>
          <p:spPr>
            <a:xfrm>
              <a:off x="2972219" y="3104043"/>
              <a:ext cx="12945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</a:rPr>
                <a:t>驾驶意图</a:t>
              </a:r>
              <a:endParaRPr lang="en-US" altLang="zh-CN" sz="1600" dirty="0">
                <a:solidFill>
                  <a:prstClr val="black"/>
                </a:solidFill>
              </a:endParaRPr>
            </a:p>
            <a:p>
              <a:pPr lvl="0" algn="ctr">
                <a:defRPr/>
              </a:pPr>
              <a:r>
                <a:rPr lang="zh-CN" altLang="en-US" sz="1600" dirty="0">
                  <a:solidFill>
                    <a:prstClr val="black"/>
                  </a:solidFill>
                </a:rPr>
                <a:t>解析</a:t>
              </a:r>
              <a:endParaRPr lang="en-US" altLang="zh-CN" sz="1600" dirty="0">
                <a:solidFill>
                  <a:prstClr val="black"/>
                </a:solidFill>
              </a:endParaRPr>
            </a:p>
          </p:txBody>
        </p:sp>
        <p:cxnSp>
          <p:nvCxnSpPr>
            <p:cNvPr id="73" name="直接箭头连接符 34">
              <a:extLst>
                <a:ext uri="{FF2B5EF4-FFF2-40B4-BE49-F238E27FC236}">
                  <a16:creationId xmlns:a16="http://schemas.microsoft.com/office/drawing/2014/main" id="{78E8F986-5C83-DEB9-14DB-E593FDD4B68E}"/>
                </a:ext>
              </a:extLst>
            </p:cNvPr>
            <p:cNvCxnSpPr>
              <a:cxnSpLocks/>
              <a:stCxn id="71" idx="3"/>
              <a:endCxn id="58" idx="1"/>
            </p:cNvCxnSpPr>
            <p:nvPr/>
          </p:nvCxnSpPr>
          <p:spPr>
            <a:xfrm>
              <a:off x="4273212" y="3374918"/>
              <a:ext cx="373677" cy="6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0B06A614-D84B-9909-56F5-B8D5E341AA4D}"/>
                </a:ext>
              </a:extLst>
            </p:cNvPr>
            <p:cNvSpPr/>
            <p:nvPr/>
          </p:nvSpPr>
          <p:spPr>
            <a:xfrm>
              <a:off x="1724089" y="2814074"/>
              <a:ext cx="834079" cy="11224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DB3A146-48CD-7AAE-ADBD-DFCBD19C3DA7}"/>
                </a:ext>
              </a:extLst>
            </p:cNvPr>
            <p:cNvSpPr txBox="1"/>
            <p:nvPr/>
          </p:nvSpPr>
          <p:spPr>
            <a:xfrm>
              <a:off x="1858596" y="2986917"/>
              <a:ext cx="6087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驾驶员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3A38EC31-F71A-0B6B-AF25-21561B1A1639}"/>
                </a:ext>
              </a:extLst>
            </p:cNvPr>
            <p:cNvSpPr/>
            <p:nvPr/>
          </p:nvSpPr>
          <p:spPr>
            <a:xfrm>
              <a:off x="1724089" y="4729362"/>
              <a:ext cx="834079" cy="112241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40AE39D5-8BCC-FC92-2A56-5DCEDE48B7FE}"/>
                </a:ext>
              </a:extLst>
            </p:cNvPr>
            <p:cNvSpPr txBox="1"/>
            <p:nvPr/>
          </p:nvSpPr>
          <p:spPr>
            <a:xfrm>
              <a:off x="1890070" y="5018819"/>
              <a:ext cx="4696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3" name="连接符: 肘形 107">
              <a:extLst>
                <a:ext uri="{FF2B5EF4-FFF2-40B4-BE49-F238E27FC236}">
                  <a16:creationId xmlns:a16="http://schemas.microsoft.com/office/drawing/2014/main" id="{5B1AB62C-EF2C-4A86-8596-3574F5A90DAB}"/>
                </a:ext>
              </a:extLst>
            </p:cNvPr>
            <p:cNvCxnSpPr>
              <a:cxnSpLocks/>
              <a:stCxn id="76" idx="3"/>
              <a:endCxn id="71" idx="2"/>
            </p:cNvCxnSpPr>
            <p:nvPr/>
          </p:nvCxnSpPr>
          <p:spPr>
            <a:xfrm flipV="1">
              <a:off x="2558168" y="3936125"/>
              <a:ext cx="1017339" cy="1354446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E91969F9-17D7-21DB-9926-C5B89D3F6CAF}"/>
                </a:ext>
              </a:extLst>
            </p:cNvPr>
            <p:cNvSpPr/>
            <p:nvPr/>
          </p:nvSpPr>
          <p:spPr>
            <a:xfrm>
              <a:off x="4721820" y="4611378"/>
              <a:ext cx="2063051" cy="601451"/>
            </a:xfrm>
            <a:prstGeom prst="rect">
              <a:avLst/>
            </a:prstGeom>
            <a:solidFill>
              <a:srgbClr val="F2F2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prstClr val="black"/>
                  </a:solidFill>
                  <a:latin typeface="Calibri"/>
                  <a:ea typeface="微软雅黑"/>
                </a:rPr>
                <a:t>驱动轮滑移率</a:t>
              </a:r>
              <a:br>
                <a:rPr lang="en-US" altLang="zh-CN" sz="1600" dirty="0">
                  <a:solidFill>
                    <a:prstClr val="black"/>
                  </a:solidFill>
                  <a:latin typeface="Calibri"/>
                  <a:ea typeface="微软雅黑"/>
                </a:rPr>
              </a:br>
              <a:r>
                <a:rPr lang="zh-CN" altLang="en-US" sz="1600" dirty="0">
                  <a:solidFill>
                    <a:prstClr val="black"/>
                  </a:solidFill>
                  <a:latin typeface="Calibri"/>
                  <a:ea typeface="微软雅黑"/>
                </a:rPr>
                <a:t>过高</a:t>
              </a: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9410A962-3539-B784-7C4E-1E56141CCC77}"/>
                </a:ext>
              </a:extLst>
            </p:cNvPr>
            <p:cNvSpPr/>
            <p:nvPr/>
          </p:nvSpPr>
          <p:spPr>
            <a:xfrm>
              <a:off x="7553799" y="2935585"/>
              <a:ext cx="1958336" cy="466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驱动需求功率计算</a:t>
              </a:r>
            </a:p>
          </p:txBody>
        </p:sp>
        <p:cxnSp>
          <p:nvCxnSpPr>
            <p:cNvPr id="156" name="直接箭头连接符 34">
              <a:extLst>
                <a:ext uri="{FF2B5EF4-FFF2-40B4-BE49-F238E27FC236}">
                  <a16:creationId xmlns:a16="http://schemas.microsoft.com/office/drawing/2014/main" id="{5886190F-AD94-B566-275D-BD4774AACD0E}"/>
                </a:ext>
              </a:extLst>
            </p:cNvPr>
            <p:cNvCxnSpPr>
              <a:cxnSpLocks/>
            </p:cNvCxnSpPr>
            <p:nvPr/>
          </p:nvCxnSpPr>
          <p:spPr>
            <a:xfrm>
              <a:off x="3566766" y="4665588"/>
              <a:ext cx="8864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05154358-0721-B7F3-F803-19017383A19B}"/>
                </a:ext>
              </a:extLst>
            </p:cNvPr>
            <p:cNvSpPr txBox="1"/>
            <p:nvPr/>
          </p:nvSpPr>
          <p:spPr>
            <a:xfrm>
              <a:off x="5801344" y="3646524"/>
              <a:ext cx="5223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是</a:t>
              </a: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CDF303DD-7C7D-0B56-3ADE-A231CF7A4706}"/>
                </a:ext>
              </a:extLst>
            </p:cNvPr>
            <p:cNvSpPr/>
            <p:nvPr/>
          </p:nvSpPr>
          <p:spPr>
            <a:xfrm>
              <a:off x="9864582" y="2935585"/>
              <a:ext cx="1674670" cy="466831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MAP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图查询</a:t>
              </a:r>
            </a:p>
          </p:txBody>
        </p:sp>
        <p:cxnSp>
          <p:nvCxnSpPr>
            <p:cNvPr id="159" name="直接箭头连接符 34">
              <a:extLst>
                <a:ext uri="{FF2B5EF4-FFF2-40B4-BE49-F238E27FC236}">
                  <a16:creationId xmlns:a16="http://schemas.microsoft.com/office/drawing/2014/main" id="{A51BEED3-5D06-9244-FFE7-FB7C75CB1EE1}"/>
                </a:ext>
              </a:extLst>
            </p:cNvPr>
            <p:cNvCxnSpPr>
              <a:cxnSpLocks/>
              <a:stCxn id="155" idx="3"/>
              <a:endCxn id="158" idx="1"/>
            </p:cNvCxnSpPr>
            <p:nvPr/>
          </p:nvCxnSpPr>
          <p:spPr>
            <a:xfrm>
              <a:off x="9512135" y="3169001"/>
              <a:ext cx="3524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连接符: 肘形 107">
              <a:extLst>
                <a:ext uri="{FF2B5EF4-FFF2-40B4-BE49-F238E27FC236}">
                  <a16:creationId xmlns:a16="http://schemas.microsoft.com/office/drawing/2014/main" id="{C872EFDD-C61C-C0F0-3940-9F94E13794B3}"/>
                </a:ext>
              </a:extLst>
            </p:cNvPr>
            <p:cNvCxnSpPr>
              <a:cxnSpLocks/>
              <a:stCxn id="158" idx="2"/>
              <a:endCxn id="164" idx="0"/>
            </p:cNvCxnSpPr>
            <p:nvPr/>
          </p:nvCxnSpPr>
          <p:spPr>
            <a:xfrm rot="5400000">
              <a:off x="9951729" y="2946999"/>
              <a:ext cx="294772" cy="120560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菱形 160">
              <a:extLst>
                <a:ext uri="{FF2B5EF4-FFF2-40B4-BE49-F238E27FC236}">
                  <a16:creationId xmlns:a16="http://schemas.microsoft.com/office/drawing/2014/main" id="{CB1A33A5-A201-DA55-8118-4032CB8CC941}"/>
                </a:ext>
              </a:extLst>
            </p:cNvPr>
            <p:cNvSpPr/>
            <p:nvPr/>
          </p:nvSpPr>
          <p:spPr>
            <a:xfrm>
              <a:off x="8381330" y="4226912"/>
              <a:ext cx="2229964" cy="627104"/>
            </a:xfrm>
            <a:prstGeom prst="diamond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经济性</a:t>
              </a:r>
              <a:b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</a:b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评估</a:t>
              </a:r>
            </a:p>
          </p:txBody>
        </p:sp>
        <p:cxnSp>
          <p:nvCxnSpPr>
            <p:cNvPr id="162" name="连接符: 肘形 107">
              <a:extLst>
                <a:ext uri="{FF2B5EF4-FFF2-40B4-BE49-F238E27FC236}">
                  <a16:creationId xmlns:a16="http://schemas.microsoft.com/office/drawing/2014/main" id="{69904AF3-FD7E-0DA4-0072-B232438A6668}"/>
                </a:ext>
              </a:extLst>
            </p:cNvPr>
            <p:cNvCxnSpPr>
              <a:cxnSpLocks/>
              <a:stCxn id="161" idx="1"/>
              <a:endCxn id="67" idx="0"/>
            </p:cNvCxnSpPr>
            <p:nvPr/>
          </p:nvCxnSpPr>
          <p:spPr>
            <a:xfrm rot="10800000" flipH="1" flipV="1">
              <a:off x="8381330" y="4540464"/>
              <a:ext cx="1103046" cy="592946"/>
            </a:xfrm>
            <a:prstGeom prst="bentConnector4">
              <a:avLst>
                <a:gd name="adj1" fmla="val -5652"/>
                <a:gd name="adj2" fmla="val 7644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连接符: 肘形 107">
              <a:extLst>
                <a:ext uri="{FF2B5EF4-FFF2-40B4-BE49-F238E27FC236}">
                  <a16:creationId xmlns:a16="http://schemas.microsoft.com/office/drawing/2014/main" id="{C784AFEA-0C60-2A0C-7241-C69DB99B8A9B}"/>
                </a:ext>
              </a:extLst>
            </p:cNvPr>
            <p:cNvCxnSpPr>
              <a:cxnSpLocks/>
              <a:stCxn id="161" idx="3"/>
              <a:endCxn id="67" idx="0"/>
            </p:cNvCxnSpPr>
            <p:nvPr/>
          </p:nvCxnSpPr>
          <p:spPr>
            <a:xfrm flipH="1">
              <a:off x="9484376" y="4540464"/>
              <a:ext cx="1126918" cy="592946"/>
            </a:xfrm>
            <a:prstGeom prst="bentConnector4">
              <a:avLst>
                <a:gd name="adj1" fmla="val -7991"/>
                <a:gd name="adj2" fmla="val 7644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EE994F95-A96F-2D4D-B756-58383E7BCFE0}"/>
                </a:ext>
              </a:extLst>
            </p:cNvPr>
            <p:cNvSpPr txBox="1"/>
            <p:nvPr/>
          </p:nvSpPr>
          <p:spPr>
            <a:xfrm>
              <a:off x="7453371" y="3697188"/>
              <a:ext cx="4085882" cy="390263"/>
            </a:xfrm>
            <a:prstGeom prst="rect">
              <a:avLst/>
            </a:prstGeom>
            <a:solidFill>
              <a:srgbClr val="F2F2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600" dirty="0"/>
                <a:t>单电机与双电机效率计算</a:t>
              </a:r>
            </a:p>
          </p:txBody>
        </p:sp>
        <p:cxnSp>
          <p:nvCxnSpPr>
            <p:cNvPr id="165" name="直接箭头连接符 34">
              <a:extLst>
                <a:ext uri="{FF2B5EF4-FFF2-40B4-BE49-F238E27FC236}">
                  <a16:creationId xmlns:a16="http://schemas.microsoft.com/office/drawing/2014/main" id="{B568DB2F-3A64-F8AF-C8F4-8975E085D609}"/>
                </a:ext>
              </a:extLst>
            </p:cNvPr>
            <p:cNvCxnSpPr>
              <a:cxnSpLocks/>
              <a:stCxn id="164" idx="2"/>
              <a:endCxn id="161" idx="0"/>
            </p:cNvCxnSpPr>
            <p:nvPr/>
          </p:nvCxnSpPr>
          <p:spPr>
            <a:xfrm>
              <a:off x="9496312" y="4087451"/>
              <a:ext cx="0" cy="1394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矩形: 圆角 19">
              <a:extLst>
                <a:ext uri="{FF2B5EF4-FFF2-40B4-BE49-F238E27FC236}">
                  <a16:creationId xmlns:a16="http://schemas.microsoft.com/office/drawing/2014/main" id="{F48855E0-9C53-063F-E84A-9C82F348C714}"/>
                </a:ext>
              </a:extLst>
            </p:cNvPr>
            <p:cNvSpPr/>
            <p:nvPr/>
          </p:nvSpPr>
          <p:spPr>
            <a:xfrm>
              <a:off x="6083393" y="5838956"/>
              <a:ext cx="5645463" cy="84208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cxnSp>
          <p:nvCxnSpPr>
            <p:cNvPr id="167" name="连接符: 肘形 107">
              <a:extLst>
                <a:ext uri="{FF2B5EF4-FFF2-40B4-BE49-F238E27FC236}">
                  <a16:creationId xmlns:a16="http://schemas.microsoft.com/office/drawing/2014/main" id="{486C2A8B-C6B0-DAC1-D6C2-2C6B9013FEB3}"/>
                </a:ext>
              </a:extLst>
            </p:cNvPr>
            <p:cNvCxnSpPr>
              <a:cxnSpLocks/>
              <a:stCxn id="67" idx="3"/>
              <a:endCxn id="61" idx="0"/>
            </p:cNvCxnSpPr>
            <p:nvPr/>
          </p:nvCxnSpPr>
          <p:spPr>
            <a:xfrm flipH="1">
              <a:off x="10295339" y="5376859"/>
              <a:ext cx="292083" cy="601558"/>
            </a:xfrm>
            <a:prstGeom prst="bentConnector4">
              <a:avLst>
                <a:gd name="adj1" fmla="val -78265"/>
                <a:gd name="adj2" fmla="val 7023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连接符: 肘形 107">
              <a:extLst>
                <a:ext uri="{FF2B5EF4-FFF2-40B4-BE49-F238E27FC236}">
                  <a16:creationId xmlns:a16="http://schemas.microsoft.com/office/drawing/2014/main" id="{EC2707B2-A889-8FE7-12E0-FC1725101010}"/>
                </a:ext>
              </a:extLst>
            </p:cNvPr>
            <p:cNvCxnSpPr>
              <a:cxnSpLocks/>
              <a:stCxn id="67" idx="1"/>
              <a:endCxn id="62" idx="0"/>
            </p:cNvCxnSpPr>
            <p:nvPr/>
          </p:nvCxnSpPr>
          <p:spPr>
            <a:xfrm rot="10800000" flipV="1">
              <a:off x="7457400" y="5376858"/>
              <a:ext cx="923931" cy="60155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37053A70-3A90-FC8B-A1E8-1C1874F5A71A}"/>
                </a:ext>
              </a:extLst>
            </p:cNvPr>
            <p:cNvSpPr/>
            <p:nvPr/>
          </p:nvSpPr>
          <p:spPr>
            <a:xfrm>
              <a:off x="3456047" y="5915452"/>
              <a:ext cx="2063051" cy="68761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指令安全校验</a:t>
              </a:r>
            </a:p>
          </p:txBody>
        </p:sp>
        <p:cxnSp>
          <p:nvCxnSpPr>
            <p:cNvPr id="170" name="直接箭头连接符 45">
              <a:extLst>
                <a:ext uri="{FF2B5EF4-FFF2-40B4-BE49-F238E27FC236}">
                  <a16:creationId xmlns:a16="http://schemas.microsoft.com/office/drawing/2014/main" id="{7F26BB72-BD43-AAD3-4716-1A19650A7FD3}"/>
                </a:ext>
              </a:extLst>
            </p:cNvPr>
            <p:cNvCxnSpPr>
              <a:cxnSpLocks/>
              <a:stCxn id="166" idx="1"/>
              <a:endCxn id="169" idx="3"/>
            </p:cNvCxnSpPr>
            <p:nvPr/>
          </p:nvCxnSpPr>
          <p:spPr>
            <a:xfrm flipH="1" flipV="1">
              <a:off x="5519098" y="6259259"/>
              <a:ext cx="564294" cy="7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连接符: 肘形 107">
              <a:extLst>
                <a:ext uri="{FF2B5EF4-FFF2-40B4-BE49-F238E27FC236}">
                  <a16:creationId xmlns:a16="http://schemas.microsoft.com/office/drawing/2014/main" id="{5A424385-25DD-C356-0A8E-DF9CFB3AE42F}"/>
                </a:ext>
              </a:extLst>
            </p:cNvPr>
            <p:cNvCxnSpPr>
              <a:cxnSpLocks/>
              <a:stCxn id="169" idx="1"/>
              <a:endCxn id="76" idx="2"/>
            </p:cNvCxnSpPr>
            <p:nvPr/>
          </p:nvCxnSpPr>
          <p:spPr>
            <a:xfrm rot="10800000">
              <a:off x="2141129" y="5851781"/>
              <a:ext cx="1314918" cy="40747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0B1BA8A4-2800-1EAE-62D3-45BF4AF0AD1B}"/>
                </a:ext>
              </a:extLst>
            </p:cNvPr>
            <p:cNvSpPr txBox="1"/>
            <p:nvPr/>
          </p:nvSpPr>
          <p:spPr>
            <a:xfrm>
              <a:off x="7196735" y="4608311"/>
              <a:ext cx="1156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</a:rPr>
                <a:t>爬坡</a:t>
              </a: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7A85CFBB-2FCA-8C37-4BEE-EBAA636CCC23}"/>
                </a:ext>
              </a:extLst>
            </p:cNvPr>
            <p:cNvSpPr txBox="1"/>
            <p:nvPr/>
          </p:nvSpPr>
          <p:spPr>
            <a:xfrm>
              <a:off x="7181830" y="4927252"/>
              <a:ext cx="1156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</a:rPr>
                <a:t>重载</a:t>
              </a:r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C72D3E90-B05D-A767-0D4E-2573F753C3E7}"/>
                </a:ext>
              </a:extLst>
            </p:cNvPr>
            <p:cNvSpPr txBox="1"/>
            <p:nvPr/>
          </p:nvSpPr>
          <p:spPr>
            <a:xfrm>
              <a:off x="10505592" y="4529160"/>
              <a:ext cx="1457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</a:rPr>
                <a:t>定速巡航</a:t>
              </a: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96D2B460-50B9-C086-C00C-67CAC951D50B}"/>
                </a:ext>
              </a:extLst>
            </p:cNvPr>
            <p:cNvSpPr txBox="1"/>
            <p:nvPr/>
          </p:nvSpPr>
          <p:spPr>
            <a:xfrm>
              <a:off x="10666188" y="4942539"/>
              <a:ext cx="1156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</a:rPr>
                <a:t>跟车</a:t>
              </a: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4A9B3EAC-2756-2DFD-F316-87027C904D76}"/>
              </a:ext>
            </a:extLst>
          </p:cNvPr>
          <p:cNvSpPr txBox="1"/>
          <p:nvPr/>
        </p:nvSpPr>
        <p:spPr>
          <a:xfrm>
            <a:off x="291687" y="4543657"/>
            <a:ext cx="18828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6×2 </a:t>
            </a:r>
            <a:r>
              <a:rPr lang="zh-CN" altLang="en-US" sz="1600" dirty="0"/>
              <a:t>前驱动桥驱动</a:t>
            </a:r>
          </a:p>
        </p:txBody>
      </p: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1748C918-756A-77CA-D74E-BF7778AE9E83}"/>
              </a:ext>
            </a:extLst>
          </p:cNvPr>
          <p:cNvGrpSpPr/>
          <p:nvPr/>
        </p:nvGrpSpPr>
        <p:grpSpPr>
          <a:xfrm>
            <a:off x="262617" y="2425255"/>
            <a:ext cx="1882839" cy="764577"/>
            <a:chOff x="1249948" y="2275708"/>
            <a:chExt cx="2175933" cy="967129"/>
          </a:xfrm>
        </p:grpSpPr>
        <p:sp>
          <p:nvSpPr>
            <p:cNvPr id="178" name="矩形: 圆角 8">
              <a:extLst>
                <a:ext uri="{FF2B5EF4-FFF2-40B4-BE49-F238E27FC236}">
                  <a16:creationId xmlns:a16="http://schemas.microsoft.com/office/drawing/2014/main" id="{9BA9948A-8293-4C14-0632-AD3EBC7DC0C0}"/>
                </a:ext>
              </a:extLst>
            </p:cNvPr>
            <p:cNvSpPr/>
            <p:nvPr/>
          </p:nvSpPr>
          <p:spPr>
            <a:xfrm rot="10800000">
              <a:off x="1249948" y="2299920"/>
              <a:ext cx="2175933" cy="914399"/>
            </a:xfrm>
            <a:prstGeom prst="roundRect">
              <a:avLst>
                <a:gd name="adj" fmla="val 842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84089C21-FF98-BFB2-4A36-C1D8DB3B5793}"/>
                </a:ext>
              </a:extLst>
            </p:cNvPr>
            <p:cNvGrpSpPr/>
            <p:nvPr/>
          </p:nvGrpSpPr>
          <p:grpSpPr>
            <a:xfrm>
              <a:off x="2879967" y="2281143"/>
              <a:ext cx="414681" cy="956989"/>
              <a:chOff x="2437297" y="2281143"/>
              <a:chExt cx="414681" cy="956989"/>
            </a:xfrm>
          </p:grpSpPr>
          <p:sp>
            <p:nvSpPr>
              <p:cNvPr id="193" name="矩形: 圆角 24">
                <a:extLst>
                  <a:ext uri="{FF2B5EF4-FFF2-40B4-BE49-F238E27FC236}">
                    <a16:creationId xmlns:a16="http://schemas.microsoft.com/office/drawing/2014/main" id="{676B9ED0-61EB-434B-A4AD-EED524E02DA8}"/>
                  </a:ext>
                </a:extLst>
              </p:cNvPr>
              <p:cNvSpPr/>
              <p:nvPr/>
            </p:nvSpPr>
            <p:spPr>
              <a:xfrm rot="10800000">
                <a:off x="2437297" y="3092082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: 圆角 25">
                <a:extLst>
                  <a:ext uri="{FF2B5EF4-FFF2-40B4-BE49-F238E27FC236}">
                    <a16:creationId xmlns:a16="http://schemas.microsoft.com/office/drawing/2014/main" id="{23C3AD32-B7E2-EF44-C53F-82E036B02778}"/>
                  </a:ext>
                </a:extLst>
              </p:cNvPr>
              <p:cNvSpPr/>
              <p:nvPr/>
            </p:nvSpPr>
            <p:spPr>
              <a:xfrm rot="10800000">
                <a:off x="2437297" y="2919671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5" name="直接连接符 26">
                <a:extLst>
                  <a:ext uri="{FF2B5EF4-FFF2-40B4-BE49-F238E27FC236}">
                    <a16:creationId xmlns:a16="http://schemas.microsoft.com/office/drawing/2014/main" id="{073470C5-C61D-FB6B-907F-C5D427A0E375}"/>
                  </a:ext>
                </a:extLst>
              </p:cNvPr>
              <p:cNvCxnSpPr>
                <a:stCxn id="193" idx="2"/>
                <a:endCxn id="194" idx="0"/>
              </p:cNvCxnSpPr>
              <p:nvPr/>
            </p:nvCxnSpPr>
            <p:spPr>
              <a:xfrm rot="10800000">
                <a:off x="2644637" y="3065721"/>
                <a:ext cx="0" cy="26361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矩形: 圆角 27">
                <a:extLst>
                  <a:ext uri="{FF2B5EF4-FFF2-40B4-BE49-F238E27FC236}">
                    <a16:creationId xmlns:a16="http://schemas.microsoft.com/office/drawing/2014/main" id="{2A03E405-6D37-9C74-A0FA-D3FE2C9F7503}"/>
                  </a:ext>
                </a:extLst>
              </p:cNvPr>
              <p:cNvSpPr/>
              <p:nvPr/>
            </p:nvSpPr>
            <p:spPr>
              <a:xfrm rot="10800000">
                <a:off x="2437297" y="2453554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矩形: 圆角 28">
                <a:extLst>
                  <a:ext uri="{FF2B5EF4-FFF2-40B4-BE49-F238E27FC236}">
                    <a16:creationId xmlns:a16="http://schemas.microsoft.com/office/drawing/2014/main" id="{A38FD1C9-54C9-E085-6328-50713A23A1FE}"/>
                  </a:ext>
                </a:extLst>
              </p:cNvPr>
              <p:cNvSpPr/>
              <p:nvPr/>
            </p:nvSpPr>
            <p:spPr>
              <a:xfrm rot="10800000">
                <a:off x="2437297" y="2281143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8" name="直接连接符 29">
                <a:extLst>
                  <a:ext uri="{FF2B5EF4-FFF2-40B4-BE49-F238E27FC236}">
                    <a16:creationId xmlns:a16="http://schemas.microsoft.com/office/drawing/2014/main" id="{28916F0E-A76B-A5E9-0F83-88BAA415D254}"/>
                  </a:ext>
                </a:extLst>
              </p:cNvPr>
              <p:cNvCxnSpPr>
                <a:stCxn id="196" idx="2"/>
                <a:endCxn id="197" idx="0"/>
              </p:cNvCxnSpPr>
              <p:nvPr/>
            </p:nvCxnSpPr>
            <p:spPr>
              <a:xfrm rot="10800000">
                <a:off x="2644637" y="2427193"/>
                <a:ext cx="0" cy="26361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矩形 198">
                <a:extLst>
                  <a:ext uri="{FF2B5EF4-FFF2-40B4-BE49-F238E27FC236}">
                    <a16:creationId xmlns:a16="http://schemas.microsoft.com/office/drawing/2014/main" id="{6E2BD1A0-D6F8-EA3E-7A17-500E9BE3407B}"/>
                  </a:ext>
                </a:extLst>
              </p:cNvPr>
              <p:cNvSpPr/>
              <p:nvPr/>
            </p:nvSpPr>
            <p:spPr>
              <a:xfrm rot="10800000">
                <a:off x="2589870" y="2599603"/>
                <a:ext cx="109537" cy="320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>
                <a:extLst>
                  <a:ext uri="{FF2B5EF4-FFF2-40B4-BE49-F238E27FC236}">
                    <a16:creationId xmlns:a16="http://schemas.microsoft.com/office/drawing/2014/main" id="{51BF2AB9-D48A-BCC9-D7FB-09EE2E1EE59F}"/>
                  </a:ext>
                </a:extLst>
              </p:cNvPr>
              <p:cNvSpPr/>
              <p:nvPr/>
            </p:nvSpPr>
            <p:spPr>
              <a:xfrm rot="10800000">
                <a:off x="2554634" y="2692865"/>
                <a:ext cx="180011" cy="1335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49C17A75-8801-16C7-C900-9A0A02A0B836}"/>
                </a:ext>
              </a:extLst>
            </p:cNvPr>
            <p:cNvGrpSpPr/>
            <p:nvPr/>
          </p:nvGrpSpPr>
          <p:grpSpPr>
            <a:xfrm>
              <a:off x="2349742" y="2281143"/>
              <a:ext cx="414681" cy="956989"/>
              <a:chOff x="1907072" y="2281143"/>
              <a:chExt cx="414681" cy="956989"/>
            </a:xfrm>
          </p:grpSpPr>
          <p:sp>
            <p:nvSpPr>
              <p:cNvPr id="185" name="矩形: 圆角 16">
                <a:extLst>
                  <a:ext uri="{FF2B5EF4-FFF2-40B4-BE49-F238E27FC236}">
                    <a16:creationId xmlns:a16="http://schemas.microsoft.com/office/drawing/2014/main" id="{BDA272B8-559E-2AC8-AFE2-9C07DD240C0C}"/>
                  </a:ext>
                </a:extLst>
              </p:cNvPr>
              <p:cNvSpPr/>
              <p:nvPr/>
            </p:nvSpPr>
            <p:spPr>
              <a:xfrm rot="10800000">
                <a:off x="1907072" y="3092082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矩形: 圆角 17">
                <a:extLst>
                  <a:ext uri="{FF2B5EF4-FFF2-40B4-BE49-F238E27FC236}">
                    <a16:creationId xmlns:a16="http://schemas.microsoft.com/office/drawing/2014/main" id="{5F9445F6-C7BD-1D49-DC4A-2ED6E4880E54}"/>
                  </a:ext>
                </a:extLst>
              </p:cNvPr>
              <p:cNvSpPr/>
              <p:nvPr/>
            </p:nvSpPr>
            <p:spPr>
              <a:xfrm rot="10800000">
                <a:off x="1907072" y="2919671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7" name="直接连接符 18">
                <a:extLst>
                  <a:ext uri="{FF2B5EF4-FFF2-40B4-BE49-F238E27FC236}">
                    <a16:creationId xmlns:a16="http://schemas.microsoft.com/office/drawing/2014/main" id="{6EFF5E66-6765-54CA-42A3-F3D7D1A317DF}"/>
                  </a:ext>
                </a:extLst>
              </p:cNvPr>
              <p:cNvCxnSpPr>
                <a:stCxn id="185" idx="2"/>
                <a:endCxn id="186" idx="0"/>
              </p:cNvCxnSpPr>
              <p:nvPr/>
            </p:nvCxnSpPr>
            <p:spPr>
              <a:xfrm rot="10800000">
                <a:off x="2114412" y="3065721"/>
                <a:ext cx="0" cy="26361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矩形: 圆角 19">
                <a:extLst>
                  <a:ext uri="{FF2B5EF4-FFF2-40B4-BE49-F238E27FC236}">
                    <a16:creationId xmlns:a16="http://schemas.microsoft.com/office/drawing/2014/main" id="{863D778B-6331-81DA-94C0-8676C8F1A253}"/>
                  </a:ext>
                </a:extLst>
              </p:cNvPr>
              <p:cNvSpPr/>
              <p:nvPr/>
            </p:nvSpPr>
            <p:spPr>
              <a:xfrm rot="10800000">
                <a:off x="1907072" y="2453554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矩形: 圆角 20">
                <a:extLst>
                  <a:ext uri="{FF2B5EF4-FFF2-40B4-BE49-F238E27FC236}">
                    <a16:creationId xmlns:a16="http://schemas.microsoft.com/office/drawing/2014/main" id="{9635865C-94E0-87C2-657F-95CF15FC839E}"/>
                  </a:ext>
                </a:extLst>
              </p:cNvPr>
              <p:cNvSpPr/>
              <p:nvPr/>
            </p:nvSpPr>
            <p:spPr>
              <a:xfrm rot="10800000">
                <a:off x="1907072" y="2281143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0" name="直接连接符 21">
                <a:extLst>
                  <a:ext uri="{FF2B5EF4-FFF2-40B4-BE49-F238E27FC236}">
                    <a16:creationId xmlns:a16="http://schemas.microsoft.com/office/drawing/2014/main" id="{CAEAA090-D4BB-09EE-6150-5FD60D86DAAD}"/>
                  </a:ext>
                </a:extLst>
              </p:cNvPr>
              <p:cNvCxnSpPr>
                <a:stCxn id="188" idx="2"/>
                <a:endCxn id="189" idx="0"/>
              </p:cNvCxnSpPr>
              <p:nvPr/>
            </p:nvCxnSpPr>
            <p:spPr>
              <a:xfrm rot="10800000">
                <a:off x="2114412" y="2427193"/>
                <a:ext cx="0" cy="26361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39398593-E2C1-7F77-5018-C8075D1D1AC2}"/>
                  </a:ext>
                </a:extLst>
              </p:cNvPr>
              <p:cNvSpPr/>
              <p:nvPr/>
            </p:nvSpPr>
            <p:spPr>
              <a:xfrm rot="10800000">
                <a:off x="2059645" y="2599603"/>
                <a:ext cx="109537" cy="320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2559E9B6-C2F9-BB9A-94C2-0AE07D527DDB}"/>
                  </a:ext>
                </a:extLst>
              </p:cNvPr>
              <p:cNvSpPr/>
              <p:nvPr/>
            </p:nvSpPr>
            <p:spPr>
              <a:xfrm rot="10800000">
                <a:off x="2024409" y="2692865"/>
                <a:ext cx="180011" cy="1335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3820E80F-0591-E18F-DD83-07E51F873DE0}"/>
                </a:ext>
              </a:extLst>
            </p:cNvPr>
            <p:cNvGrpSpPr/>
            <p:nvPr/>
          </p:nvGrpSpPr>
          <p:grpSpPr>
            <a:xfrm>
              <a:off x="1495148" y="2275708"/>
              <a:ext cx="414682" cy="967129"/>
              <a:chOff x="1052478" y="2275708"/>
              <a:chExt cx="414682" cy="967129"/>
            </a:xfrm>
          </p:grpSpPr>
          <p:sp>
            <p:nvSpPr>
              <p:cNvPr id="182" name="矩形: 圆角 12">
                <a:extLst>
                  <a:ext uri="{FF2B5EF4-FFF2-40B4-BE49-F238E27FC236}">
                    <a16:creationId xmlns:a16="http://schemas.microsoft.com/office/drawing/2014/main" id="{7DD09F13-5794-CBA4-F942-5095501A043A}"/>
                  </a:ext>
                </a:extLst>
              </p:cNvPr>
              <p:cNvSpPr/>
              <p:nvPr/>
            </p:nvSpPr>
            <p:spPr>
              <a:xfrm rot="10800000">
                <a:off x="1052478" y="3096787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3" name="矩形: 圆角 13">
                <a:extLst>
                  <a:ext uri="{FF2B5EF4-FFF2-40B4-BE49-F238E27FC236}">
                    <a16:creationId xmlns:a16="http://schemas.microsoft.com/office/drawing/2014/main" id="{F80E6A25-3BF6-319D-C20C-E449FE9AEFF0}"/>
                  </a:ext>
                </a:extLst>
              </p:cNvPr>
              <p:cNvSpPr/>
              <p:nvPr/>
            </p:nvSpPr>
            <p:spPr>
              <a:xfrm rot="10800000">
                <a:off x="1052479" y="2275708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777EC3B3-CE1D-9262-3D08-17008D586F5F}"/>
                  </a:ext>
                </a:extLst>
              </p:cNvPr>
              <p:cNvSpPr/>
              <p:nvPr/>
            </p:nvSpPr>
            <p:spPr>
              <a:xfrm rot="10800000">
                <a:off x="1205052" y="2421758"/>
                <a:ext cx="109537" cy="675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95C85843-1188-BB95-A5A4-86869F7A20D0}"/>
              </a:ext>
            </a:extLst>
          </p:cNvPr>
          <p:cNvGrpSpPr/>
          <p:nvPr/>
        </p:nvGrpSpPr>
        <p:grpSpPr>
          <a:xfrm>
            <a:off x="262786" y="3791315"/>
            <a:ext cx="1882839" cy="764577"/>
            <a:chOff x="1249948" y="3384895"/>
            <a:chExt cx="2175933" cy="967129"/>
          </a:xfrm>
        </p:grpSpPr>
        <p:sp>
          <p:nvSpPr>
            <p:cNvPr id="202" name="矩形: 圆角 33">
              <a:extLst>
                <a:ext uri="{FF2B5EF4-FFF2-40B4-BE49-F238E27FC236}">
                  <a16:creationId xmlns:a16="http://schemas.microsoft.com/office/drawing/2014/main" id="{B742F7CB-1CA9-D2FA-B860-F1C868BBA5FE}"/>
                </a:ext>
              </a:extLst>
            </p:cNvPr>
            <p:cNvSpPr/>
            <p:nvPr/>
          </p:nvSpPr>
          <p:spPr>
            <a:xfrm rot="10800000">
              <a:off x="1249948" y="3409107"/>
              <a:ext cx="2175933" cy="914399"/>
            </a:xfrm>
            <a:prstGeom prst="roundRect">
              <a:avLst>
                <a:gd name="adj" fmla="val 842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3" name="组合 202">
              <a:extLst>
                <a:ext uri="{FF2B5EF4-FFF2-40B4-BE49-F238E27FC236}">
                  <a16:creationId xmlns:a16="http://schemas.microsoft.com/office/drawing/2014/main" id="{35517BCB-363C-FDD2-934C-C7A319C48C60}"/>
                </a:ext>
              </a:extLst>
            </p:cNvPr>
            <p:cNvGrpSpPr/>
            <p:nvPr/>
          </p:nvGrpSpPr>
          <p:grpSpPr>
            <a:xfrm>
              <a:off x="2879967" y="3390330"/>
              <a:ext cx="414681" cy="956989"/>
              <a:chOff x="2437297" y="2281143"/>
              <a:chExt cx="414681" cy="956989"/>
            </a:xfrm>
          </p:grpSpPr>
          <p:sp>
            <p:nvSpPr>
              <p:cNvPr id="217" name="矩形: 圆角 48">
                <a:extLst>
                  <a:ext uri="{FF2B5EF4-FFF2-40B4-BE49-F238E27FC236}">
                    <a16:creationId xmlns:a16="http://schemas.microsoft.com/office/drawing/2014/main" id="{A4A934CC-B990-194E-0F41-74829AED3C0A}"/>
                  </a:ext>
                </a:extLst>
              </p:cNvPr>
              <p:cNvSpPr/>
              <p:nvPr/>
            </p:nvSpPr>
            <p:spPr>
              <a:xfrm rot="10800000">
                <a:off x="2437297" y="3092082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矩形: 圆角 49">
                <a:extLst>
                  <a:ext uri="{FF2B5EF4-FFF2-40B4-BE49-F238E27FC236}">
                    <a16:creationId xmlns:a16="http://schemas.microsoft.com/office/drawing/2014/main" id="{81CFEBFF-E2E5-B8D2-2E2D-666D64152D3D}"/>
                  </a:ext>
                </a:extLst>
              </p:cNvPr>
              <p:cNvSpPr/>
              <p:nvPr/>
            </p:nvSpPr>
            <p:spPr>
              <a:xfrm rot="10800000">
                <a:off x="2437297" y="2919671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9" name="直接连接符 50">
                <a:extLst>
                  <a:ext uri="{FF2B5EF4-FFF2-40B4-BE49-F238E27FC236}">
                    <a16:creationId xmlns:a16="http://schemas.microsoft.com/office/drawing/2014/main" id="{47A74BAA-D2F6-DE1D-B7F4-22D63DFE3E21}"/>
                  </a:ext>
                </a:extLst>
              </p:cNvPr>
              <p:cNvCxnSpPr>
                <a:stCxn id="217" idx="2"/>
                <a:endCxn id="218" idx="0"/>
              </p:cNvCxnSpPr>
              <p:nvPr/>
            </p:nvCxnSpPr>
            <p:spPr>
              <a:xfrm rot="10800000">
                <a:off x="2644637" y="3065721"/>
                <a:ext cx="0" cy="2636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矩形: 圆角 51">
                <a:extLst>
                  <a:ext uri="{FF2B5EF4-FFF2-40B4-BE49-F238E27FC236}">
                    <a16:creationId xmlns:a16="http://schemas.microsoft.com/office/drawing/2014/main" id="{4895E2D5-585A-FC85-2736-88CA7D9812FA}"/>
                  </a:ext>
                </a:extLst>
              </p:cNvPr>
              <p:cNvSpPr/>
              <p:nvPr/>
            </p:nvSpPr>
            <p:spPr>
              <a:xfrm rot="10800000">
                <a:off x="2437297" y="2453554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矩形: 圆角 52">
                <a:extLst>
                  <a:ext uri="{FF2B5EF4-FFF2-40B4-BE49-F238E27FC236}">
                    <a16:creationId xmlns:a16="http://schemas.microsoft.com/office/drawing/2014/main" id="{AC86A6CC-87D7-CEA0-A67E-829AFB67FDC2}"/>
                  </a:ext>
                </a:extLst>
              </p:cNvPr>
              <p:cNvSpPr/>
              <p:nvPr/>
            </p:nvSpPr>
            <p:spPr>
              <a:xfrm rot="10800000">
                <a:off x="2437297" y="2281143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2" name="直接连接符 53">
                <a:extLst>
                  <a:ext uri="{FF2B5EF4-FFF2-40B4-BE49-F238E27FC236}">
                    <a16:creationId xmlns:a16="http://schemas.microsoft.com/office/drawing/2014/main" id="{E02056A4-D715-CB11-1921-3D7EF9AB5D7E}"/>
                  </a:ext>
                </a:extLst>
              </p:cNvPr>
              <p:cNvCxnSpPr>
                <a:stCxn id="220" idx="2"/>
                <a:endCxn id="221" idx="0"/>
              </p:cNvCxnSpPr>
              <p:nvPr/>
            </p:nvCxnSpPr>
            <p:spPr>
              <a:xfrm rot="10800000">
                <a:off x="2644637" y="2427193"/>
                <a:ext cx="0" cy="2636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8C30D027-1CCB-0F2A-C6CB-EE5910414138}"/>
                  </a:ext>
                </a:extLst>
              </p:cNvPr>
              <p:cNvSpPr/>
              <p:nvPr/>
            </p:nvSpPr>
            <p:spPr>
              <a:xfrm rot="10800000">
                <a:off x="2589870" y="2599603"/>
                <a:ext cx="109537" cy="320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6553CA67-8CD0-E57E-FCE3-A9C0675EB208}"/>
                  </a:ext>
                </a:extLst>
              </p:cNvPr>
              <p:cNvSpPr/>
              <p:nvPr/>
            </p:nvSpPr>
            <p:spPr>
              <a:xfrm rot="10800000">
                <a:off x="2554634" y="2692865"/>
                <a:ext cx="180011" cy="1335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E3CF5C7F-9C94-1746-7A3F-84BE1C709B10}"/>
                </a:ext>
              </a:extLst>
            </p:cNvPr>
            <p:cNvGrpSpPr/>
            <p:nvPr/>
          </p:nvGrpSpPr>
          <p:grpSpPr>
            <a:xfrm>
              <a:off x="2349742" y="3390330"/>
              <a:ext cx="414681" cy="956989"/>
              <a:chOff x="1907072" y="2281143"/>
              <a:chExt cx="414681" cy="956989"/>
            </a:xfrm>
          </p:grpSpPr>
          <p:sp>
            <p:nvSpPr>
              <p:cNvPr id="209" name="矩形: 圆角 40">
                <a:extLst>
                  <a:ext uri="{FF2B5EF4-FFF2-40B4-BE49-F238E27FC236}">
                    <a16:creationId xmlns:a16="http://schemas.microsoft.com/office/drawing/2014/main" id="{54801973-8D58-7FD6-A703-9D456113E825}"/>
                  </a:ext>
                </a:extLst>
              </p:cNvPr>
              <p:cNvSpPr/>
              <p:nvPr/>
            </p:nvSpPr>
            <p:spPr>
              <a:xfrm rot="10800000">
                <a:off x="1907072" y="3092082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: 圆角 41">
                <a:extLst>
                  <a:ext uri="{FF2B5EF4-FFF2-40B4-BE49-F238E27FC236}">
                    <a16:creationId xmlns:a16="http://schemas.microsoft.com/office/drawing/2014/main" id="{3238459B-E2FC-4D7E-5286-FA1A4CE59E5E}"/>
                  </a:ext>
                </a:extLst>
              </p:cNvPr>
              <p:cNvSpPr/>
              <p:nvPr/>
            </p:nvSpPr>
            <p:spPr>
              <a:xfrm rot="10800000">
                <a:off x="1907072" y="2919671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1" name="直接连接符 42">
                <a:extLst>
                  <a:ext uri="{FF2B5EF4-FFF2-40B4-BE49-F238E27FC236}">
                    <a16:creationId xmlns:a16="http://schemas.microsoft.com/office/drawing/2014/main" id="{6EEBF6DB-C9EB-A529-E683-7D9D75227D0E}"/>
                  </a:ext>
                </a:extLst>
              </p:cNvPr>
              <p:cNvCxnSpPr>
                <a:stCxn id="209" idx="2"/>
                <a:endCxn id="210" idx="0"/>
              </p:cNvCxnSpPr>
              <p:nvPr/>
            </p:nvCxnSpPr>
            <p:spPr>
              <a:xfrm rot="10800000">
                <a:off x="2114412" y="3065721"/>
                <a:ext cx="0" cy="26361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矩形: 圆角 43">
                <a:extLst>
                  <a:ext uri="{FF2B5EF4-FFF2-40B4-BE49-F238E27FC236}">
                    <a16:creationId xmlns:a16="http://schemas.microsoft.com/office/drawing/2014/main" id="{FB311EE6-81A0-BD1E-29F9-A0B2D85980F9}"/>
                  </a:ext>
                </a:extLst>
              </p:cNvPr>
              <p:cNvSpPr/>
              <p:nvPr/>
            </p:nvSpPr>
            <p:spPr>
              <a:xfrm rot="10800000">
                <a:off x="1907072" y="2453554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矩形: 圆角 44">
                <a:extLst>
                  <a:ext uri="{FF2B5EF4-FFF2-40B4-BE49-F238E27FC236}">
                    <a16:creationId xmlns:a16="http://schemas.microsoft.com/office/drawing/2014/main" id="{30C8041E-377E-C923-F50B-3E04E24C6191}"/>
                  </a:ext>
                </a:extLst>
              </p:cNvPr>
              <p:cNvSpPr/>
              <p:nvPr/>
            </p:nvSpPr>
            <p:spPr>
              <a:xfrm rot="10800000">
                <a:off x="1907072" y="2281143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14" name="直接连接符 45">
                <a:extLst>
                  <a:ext uri="{FF2B5EF4-FFF2-40B4-BE49-F238E27FC236}">
                    <a16:creationId xmlns:a16="http://schemas.microsoft.com/office/drawing/2014/main" id="{961BECCA-19FA-A4D8-2AA5-A7AB9DA8AF26}"/>
                  </a:ext>
                </a:extLst>
              </p:cNvPr>
              <p:cNvCxnSpPr>
                <a:stCxn id="212" idx="2"/>
                <a:endCxn id="213" idx="0"/>
              </p:cNvCxnSpPr>
              <p:nvPr/>
            </p:nvCxnSpPr>
            <p:spPr>
              <a:xfrm rot="10800000">
                <a:off x="2114412" y="2427193"/>
                <a:ext cx="0" cy="26361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矩形 214">
                <a:extLst>
                  <a:ext uri="{FF2B5EF4-FFF2-40B4-BE49-F238E27FC236}">
                    <a16:creationId xmlns:a16="http://schemas.microsoft.com/office/drawing/2014/main" id="{FD46235D-22AB-58E2-12CA-CAC470D50A9E}"/>
                  </a:ext>
                </a:extLst>
              </p:cNvPr>
              <p:cNvSpPr/>
              <p:nvPr/>
            </p:nvSpPr>
            <p:spPr>
              <a:xfrm rot="10800000">
                <a:off x="2059645" y="2599603"/>
                <a:ext cx="109537" cy="320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8F0A5401-A59A-39E4-E230-A568D47CE101}"/>
                  </a:ext>
                </a:extLst>
              </p:cNvPr>
              <p:cNvSpPr/>
              <p:nvPr/>
            </p:nvSpPr>
            <p:spPr>
              <a:xfrm rot="10800000">
                <a:off x="2024409" y="2692865"/>
                <a:ext cx="180011" cy="1335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E5CFB674-8B5A-5892-7E30-DA4A36E975C2}"/>
                </a:ext>
              </a:extLst>
            </p:cNvPr>
            <p:cNvGrpSpPr/>
            <p:nvPr/>
          </p:nvGrpSpPr>
          <p:grpSpPr>
            <a:xfrm>
              <a:off x="1495148" y="3384895"/>
              <a:ext cx="414682" cy="967129"/>
              <a:chOff x="1052478" y="2275708"/>
              <a:chExt cx="414682" cy="967129"/>
            </a:xfrm>
          </p:grpSpPr>
          <p:sp>
            <p:nvSpPr>
              <p:cNvPr id="206" name="矩形: 圆角 37">
                <a:extLst>
                  <a:ext uri="{FF2B5EF4-FFF2-40B4-BE49-F238E27FC236}">
                    <a16:creationId xmlns:a16="http://schemas.microsoft.com/office/drawing/2014/main" id="{0DFE9E44-1A50-971A-78B5-060CBD8C30D4}"/>
                  </a:ext>
                </a:extLst>
              </p:cNvPr>
              <p:cNvSpPr/>
              <p:nvPr/>
            </p:nvSpPr>
            <p:spPr>
              <a:xfrm rot="10800000">
                <a:off x="1052478" y="3096787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矩形: 圆角 38">
                <a:extLst>
                  <a:ext uri="{FF2B5EF4-FFF2-40B4-BE49-F238E27FC236}">
                    <a16:creationId xmlns:a16="http://schemas.microsoft.com/office/drawing/2014/main" id="{2D1C12A1-A9F7-6A39-7B40-A24E22834CDD}"/>
                  </a:ext>
                </a:extLst>
              </p:cNvPr>
              <p:cNvSpPr/>
              <p:nvPr/>
            </p:nvSpPr>
            <p:spPr>
              <a:xfrm rot="10800000">
                <a:off x="1052479" y="2275708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矩形 207">
                <a:extLst>
                  <a:ext uri="{FF2B5EF4-FFF2-40B4-BE49-F238E27FC236}">
                    <a16:creationId xmlns:a16="http://schemas.microsoft.com/office/drawing/2014/main" id="{326D677D-4B92-CC05-F146-C223C04D72DA}"/>
                  </a:ext>
                </a:extLst>
              </p:cNvPr>
              <p:cNvSpPr/>
              <p:nvPr/>
            </p:nvSpPr>
            <p:spPr>
              <a:xfrm rot="10800000">
                <a:off x="1205052" y="2421758"/>
                <a:ext cx="109537" cy="675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25" name="组合 224">
            <a:extLst>
              <a:ext uri="{FF2B5EF4-FFF2-40B4-BE49-F238E27FC236}">
                <a16:creationId xmlns:a16="http://schemas.microsoft.com/office/drawing/2014/main" id="{5CAFC103-80FE-F26B-2C25-65E21659F88A}"/>
              </a:ext>
            </a:extLst>
          </p:cNvPr>
          <p:cNvGrpSpPr/>
          <p:nvPr/>
        </p:nvGrpSpPr>
        <p:grpSpPr>
          <a:xfrm>
            <a:off x="243364" y="5135331"/>
            <a:ext cx="1882839" cy="764577"/>
            <a:chOff x="1249948" y="4493971"/>
            <a:chExt cx="2175933" cy="967129"/>
          </a:xfrm>
        </p:grpSpPr>
        <p:sp>
          <p:nvSpPr>
            <p:cNvPr id="226" name="矩形: 圆角 57">
              <a:extLst>
                <a:ext uri="{FF2B5EF4-FFF2-40B4-BE49-F238E27FC236}">
                  <a16:creationId xmlns:a16="http://schemas.microsoft.com/office/drawing/2014/main" id="{703736F9-65E7-6DC1-B22C-08E983D1FC79}"/>
                </a:ext>
              </a:extLst>
            </p:cNvPr>
            <p:cNvSpPr/>
            <p:nvPr/>
          </p:nvSpPr>
          <p:spPr>
            <a:xfrm rot="10800000">
              <a:off x="1249948" y="4518183"/>
              <a:ext cx="2175933" cy="914399"/>
            </a:xfrm>
            <a:prstGeom prst="roundRect">
              <a:avLst>
                <a:gd name="adj" fmla="val 8428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BEE124E4-B3A1-D9F5-FBAB-6F5F6151ABEE}"/>
                </a:ext>
              </a:extLst>
            </p:cNvPr>
            <p:cNvGrpSpPr/>
            <p:nvPr/>
          </p:nvGrpSpPr>
          <p:grpSpPr>
            <a:xfrm>
              <a:off x="2879967" y="4499406"/>
              <a:ext cx="414681" cy="956989"/>
              <a:chOff x="2437297" y="2281143"/>
              <a:chExt cx="414681" cy="956989"/>
            </a:xfrm>
          </p:grpSpPr>
          <p:sp>
            <p:nvSpPr>
              <p:cNvPr id="241" name="矩形: 圆角 72">
                <a:extLst>
                  <a:ext uri="{FF2B5EF4-FFF2-40B4-BE49-F238E27FC236}">
                    <a16:creationId xmlns:a16="http://schemas.microsoft.com/office/drawing/2014/main" id="{9373698A-F458-06B1-6480-549180B5F230}"/>
                  </a:ext>
                </a:extLst>
              </p:cNvPr>
              <p:cNvSpPr/>
              <p:nvPr/>
            </p:nvSpPr>
            <p:spPr>
              <a:xfrm rot="10800000">
                <a:off x="2437297" y="3092082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: 圆角 73">
                <a:extLst>
                  <a:ext uri="{FF2B5EF4-FFF2-40B4-BE49-F238E27FC236}">
                    <a16:creationId xmlns:a16="http://schemas.microsoft.com/office/drawing/2014/main" id="{4248E717-7558-E2B0-4827-2FE1CB0B28A7}"/>
                  </a:ext>
                </a:extLst>
              </p:cNvPr>
              <p:cNvSpPr/>
              <p:nvPr/>
            </p:nvSpPr>
            <p:spPr>
              <a:xfrm rot="10800000">
                <a:off x="2437297" y="2919671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3" name="直接连接符 74">
                <a:extLst>
                  <a:ext uri="{FF2B5EF4-FFF2-40B4-BE49-F238E27FC236}">
                    <a16:creationId xmlns:a16="http://schemas.microsoft.com/office/drawing/2014/main" id="{D62CC5D4-2D57-27D2-62B3-BE590F654810}"/>
                  </a:ext>
                </a:extLst>
              </p:cNvPr>
              <p:cNvCxnSpPr>
                <a:stCxn id="241" idx="2"/>
                <a:endCxn id="242" idx="0"/>
              </p:cNvCxnSpPr>
              <p:nvPr/>
            </p:nvCxnSpPr>
            <p:spPr>
              <a:xfrm rot="10800000">
                <a:off x="2644637" y="3065721"/>
                <a:ext cx="0" cy="26361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矩形: 圆角 75">
                <a:extLst>
                  <a:ext uri="{FF2B5EF4-FFF2-40B4-BE49-F238E27FC236}">
                    <a16:creationId xmlns:a16="http://schemas.microsoft.com/office/drawing/2014/main" id="{00A34C19-C814-EB68-A430-9062F5CB9725}"/>
                  </a:ext>
                </a:extLst>
              </p:cNvPr>
              <p:cNvSpPr/>
              <p:nvPr/>
            </p:nvSpPr>
            <p:spPr>
              <a:xfrm rot="10800000">
                <a:off x="2437297" y="2453554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: 圆角 76">
                <a:extLst>
                  <a:ext uri="{FF2B5EF4-FFF2-40B4-BE49-F238E27FC236}">
                    <a16:creationId xmlns:a16="http://schemas.microsoft.com/office/drawing/2014/main" id="{A5204C50-7A62-FA07-913C-7971E0F70CA4}"/>
                  </a:ext>
                </a:extLst>
              </p:cNvPr>
              <p:cNvSpPr/>
              <p:nvPr/>
            </p:nvSpPr>
            <p:spPr>
              <a:xfrm rot="10800000">
                <a:off x="2437297" y="2281143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6" name="直接连接符 77">
                <a:extLst>
                  <a:ext uri="{FF2B5EF4-FFF2-40B4-BE49-F238E27FC236}">
                    <a16:creationId xmlns:a16="http://schemas.microsoft.com/office/drawing/2014/main" id="{3B720A7E-5A14-EC37-F697-AB0C68A9BF35}"/>
                  </a:ext>
                </a:extLst>
              </p:cNvPr>
              <p:cNvCxnSpPr>
                <a:stCxn id="244" idx="2"/>
                <a:endCxn id="245" idx="0"/>
              </p:cNvCxnSpPr>
              <p:nvPr/>
            </p:nvCxnSpPr>
            <p:spPr>
              <a:xfrm rot="10800000">
                <a:off x="2644637" y="2427193"/>
                <a:ext cx="0" cy="26361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矩形 246">
                <a:extLst>
                  <a:ext uri="{FF2B5EF4-FFF2-40B4-BE49-F238E27FC236}">
                    <a16:creationId xmlns:a16="http://schemas.microsoft.com/office/drawing/2014/main" id="{7DCD8648-4C5A-885B-6250-D5593732A13F}"/>
                  </a:ext>
                </a:extLst>
              </p:cNvPr>
              <p:cNvSpPr/>
              <p:nvPr/>
            </p:nvSpPr>
            <p:spPr>
              <a:xfrm rot="10800000">
                <a:off x="2589870" y="2599603"/>
                <a:ext cx="109537" cy="320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8" name="椭圆 247">
                <a:extLst>
                  <a:ext uri="{FF2B5EF4-FFF2-40B4-BE49-F238E27FC236}">
                    <a16:creationId xmlns:a16="http://schemas.microsoft.com/office/drawing/2014/main" id="{87AB167D-4BBF-B5DF-595D-CFEBD2CEF53E}"/>
                  </a:ext>
                </a:extLst>
              </p:cNvPr>
              <p:cNvSpPr/>
              <p:nvPr/>
            </p:nvSpPr>
            <p:spPr>
              <a:xfrm rot="10800000">
                <a:off x="2554634" y="2692865"/>
                <a:ext cx="180011" cy="1335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2D6CD611-F9F4-C0A7-E26E-4D9C74581988}"/>
                </a:ext>
              </a:extLst>
            </p:cNvPr>
            <p:cNvGrpSpPr/>
            <p:nvPr/>
          </p:nvGrpSpPr>
          <p:grpSpPr>
            <a:xfrm>
              <a:off x="2349742" y="4499406"/>
              <a:ext cx="414681" cy="956989"/>
              <a:chOff x="1907072" y="2281143"/>
              <a:chExt cx="414681" cy="956989"/>
            </a:xfrm>
          </p:grpSpPr>
          <p:sp>
            <p:nvSpPr>
              <p:cNvPr id="233" name="矩形: 圆角 64">
                <a:extLst>
                  <a:ext uri="{FF2B5EF4-FFF2-40B4-BE49-F238E27FC236}">
                    <a16:creationId xmlns:a16="http://schemas.microsoft.com/office/drawing/2014/main" id="{521FBAF5-F1E1-5B00-9984-1E01F1CA00E3}"/>
                  </a:ext>
                </a:extLst>
              </p:cNvPr>
              <p:cNvSpPr/>
              <p:nvPr/>
            </p:nvSpPr>
            <p:spPr>
              <a:xfrm rot="10800000">
                <a:off x="1907072" y="3092082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矩形: 圆角 65">
                <a:extLst>
                  <a:ext uri="{FF2B5EF4-FFF2-40B4-BE49-F238E27FC236}">
                    <a16:creationId xmlns:a16="http://schemas.microsoft.com/office/drawing/2014/main" id="{978F1413-FD85-4494-D820-EDD5041EF647}"/>
                  </a:ext>
                </a:extLst>
              </p:cNvPr>
              <p:cNvSpPr/>
              <p:nvPr/>
            </p:nvSpPr>
            <p:spPr>
              <a:xfrm rot="10800000">
                <a:off x="1907072" y="2919671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5" name="直接连接符 66">
                <a:extLst>
                  <a:ext uri="{FF2B5EF4-FFF2-40B4-BE49-F238E27FC236}">
                    <a16:creationId xmlns:a16="http://schemas.microsoft.com/office/drawing/2014/main" id="{8660E087-C007-4B88-B7CD-DA29E36A2CE1}"/>
                  </a:ext>
                </a:extLst>
              </p:cNvPr>
              <p:cNvCxnSpPr>
                <a:stCxn id="233" idx="2"/>
                <a:endCxn id="234" idx="0"/>
              </p:cNvCxnSpPr>
              <p:nvPr/>
            </p:nvCxnSpPr>
            <p:spPr>
              <a:xfrm rot="10800000">
                <a:off x="2114412" y="3065721"/>
                <a:ext cx="0" cy="2636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矩形: 圆角 67">
                <a:extLst>
                  <a:ext uri="{FF2B5EF4-FFF2-40B4-BE49-F238E27FC236}">
                    <a16:creationId xmlns:a16="http://schemas.microsoft.com/office/drawing/2014/main" id="{8A7BD074-AACF-1393-B534-69D5438D9CC4}"/>
                  </a:ext>
                </a:extLst>
              </p:cNvPr>
              <p:cNvSpPr/>
              <p:nvPr/>
            </p:nvSpPr>
            <p:spPr>
              <a:xfrm rot="10800000">
                <a:off x="1907072" y="2453554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矩形: 圆角 68">
                <a:extLst>
                  <a:ext uri="{FF2B5EF4-FFF2-40B4-BE49-F238E27FC236}">
                    <a16:creationId xmlns:a16="http://schemas.microsoft.com/office/drawing/2014/main" id="{212C92B0-EF91-F0F8-9CE2-896DE1FF7EB5}"/>
                  </a:ext>
                </a:extLst>
              </p:cNvPr>
              <p:cNvSpPr/>
              <p:nvPr/>
            </p:nvSpPr>
            <p:spPr>
              <a:xfrm rot="10800000">
                <a:off x="1907072" y="2281143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8" name="直接连接符 69">
                <a:extLst>
                  <a:ext uri="{FF2B5EF4-FFF2-40B4-BE49-F238E27FC236}">
                    <a16:creationId xmlns:a16="http://schemas.microsoft.com/office/drawing/2014/main" id="{A1724C79-8C0B-4159-A3E6-32B0D585F792}"/>
                  </a:ext>
                </a:extLst>
              </p:cNvPr>
              <p:cNvCxnSpPr>
                <a:stCxn id="236" idx="2"/>
                <a:endCxn id="237" idx="0"/>
              </p:cNvCxnSpPr>
              <p:nvPr/>
            </p:nvCxnSpPr>
            <p:spPr>
              <a:xfrm rot="10800000">
                <a:off x="2114412" y="2427193"/>
                <a:ext cx="0" cy="2636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矩形 238">
                <a:extLst>
                  <a:ext uri="{FF2B5EF4-FFF2-40B4-BE49-F238E27FC236}">
                    <a16:creationId xmlns:a16="http://schemas.microsoft.com/office/drawing/2014/main" id="{E3582388-0346-2C79-2F46-80B34FEFE937}"/>
                  </a:ext>
                </a:extLst>
              </p:cNvPr>
              <p:cNvSpPr/>
              <p:nvPr/>
            </p:nvSpPr>
            <p:spPr>
              <a:xfrm rot="10800000">
                <a:off x="2059645" y="2599603"/>
                <a:ext cx="109537" cy="3200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>
                <a:extLst>
                  <a:ext uri="{FF2B5EF4-FFF2-40B4-BE49-F238E27FC236}">
                    <a16:creationId xmlns:a16="http://schemas.microsoft.com/office/drawing/2014/main" id="{5628DBB7-0E12-B385-499F-B6844EE9DC7D}"/>
                  </a:ext>
                </a:extLst>
              </p:cNvPr>
              <p:cNvSpPr/>
              <p:nvPr/>
            </p:nvSpPr>
            <p:spPr>
              <a:xfrm rot="10800000">
                <a:off x="2024409" y="2692865"/>
                <a:ext cx="180011" cy="1335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9" name="组合 228">
              <a:extLst>
                <a:ext uri="{FF2B5EF4-FFF2-40B4-BE49-F238E27FC236}">
                  <a16:creationId xmlns:a16="http://schemas.microsoft.com/office/drawing/2014/main" id="{761FF111-CB91-7CAE-CDEE-BA2B7BA0C7B4}"/>
                </a:ext>
              </a:extLst>
            </p:cNvPr>
            <p:cNvGrpSpPr/>
            <p:nvPr/>
          </p:nvGrpSpPr>
          <p:grpSpPr>
            <a:xfrm>
              <a:off x="1495148" y="4493971"/>
              <a:ext cx="414682" cy="967129"/>
              <a:chOff x="1052478" y="2275708"/>
              <a:chExt cx="414682" cy="967129"/>
            </a:xfrm>
          </p:grpSpPr>
          <p:sp>
            <p:nvSpPr>
              <p:cNvPr id="230" name="矩形: 圆角 61">
                <a:extLst>
                  <a:ext uri="{FF2B5EF4-FFF2-40B4-BE49-F238E27FC236}">
                    <a16:creationId xmlns:a16="http://schemas.microsoft.com/office/drawing/2014/main" id="{6955F5A1-9A0B-AAEE-225F-1BDF30744995}"/>
                  </a:ext>
                </a:extLst>
              </p:cNvPr>
              <p:cNvSpPr/>
              <p:nvPr/>
            </p:nvSpPr>
            <p:spPr>
              <a:xfrm rot="10800000">
                <a:off x="1052478" y="3096787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矩形: 圆角 62">
                <a:extLst>
                  <a:ext uri="{FF2B5EF4-FFF2-40B4-BE49-F238E27FC236}">
                    <a16:creationId xmlns:a16="http://schemas.microsoft.com/office/drawing/2014/main" id="{A9241392-CC3D-6EFE-6F5C-978ACDA26442}"/>
                  </a:ext>
                </a:extLst>
              </p:cNvPr>
              <p:cNvSpPr/>
              <p:nvPr/>
            </p:nvSpPr>
            <p:spPr>
              <a:xfrm rot="10800000">
                <a:off x="1052479" y="2275708"/>
                <a:ext cx="414681" cy="146050"/>
              </a:xfrm>
              <a:prstGeom prst="roundRect">
                <a:avLst>
                  <a:gd name="adj" fmla="val 2971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矩形 231">
                <a:extLst>
                  <a:ext uri="{FF2B5EF4-FFF2-40B4-BE49-F238E27FC236}">
                    <a16:creationId xmlns:a16="http://schemas.microsoft.com/office/drawing/2014/main" id="{71A2B622-F1D2-0921-7E6B-4C0AA80EE8BA}"/>
                  </a:ext>
                </a:extLst>
              </p:cNvPr>
              <p:cNvSpPr/>
              <p:nvPr/>
            </p:nvSpPr>
            <p:spPr>
              <a:xfrm rot="10800000">
                <a:off x="1205052" y="2421758"/>
                <a:ext cx="109537" cy="675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9" name="文本框 248">
            <a:extLst>
              <a:ext uri="{FF2B5EF4-FFF2-40B4-BE49-F238E27FC236}">
                <a16:creationId xmlns:a16="http://schemas.microsoft.com/office/drawing/2014/main" id="{34927956-91CC-2F9A-A06B-AAF2DDC84BDF}"/>
              </a:ext>
            </a:extLst>
          </p:cNvPr>
          <p:cNvSpPr txBox="1"/>
          <p:nvPr/>
        </p:nvSpPr>
        <p:spPr>
          <a:xfrm>
            <a:off x="202900" y="3245159"/>
            <a:ext cx="2019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6×4 </a:t>
            </a:r>
            <a:r>
              <a:rPr lang="zh-CN" altLang="en-US" sz="1600" dirty="0"/>
              <a:t>全驱动桥驱动</a:t>
            </a:r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D24F4DB7-E890-5A54-1B6D-B837480C126A}"/>
              </a:ext>
            </a:extLst>
          </p:cNvPr>
          <p:cNvSpPr txBox="1"/>
          <p:nvPr/>
        </p:nvSpPr>
        <p:spPr>
          <a:xfrm>
            <a:off x="272265" y="5900299"/>
            <a:ext cx="194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6×2 </a:t>
            </a:r>
            <a:r>
              <a:rPr lang="zh-CN" altLang="en-US" sz="1600" dirty="0"/>
              <a:t>后驱动桥驱动</a:t>
            </a:r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1E54F9DD-D3EA-6A2A-938D-60997C91B744}"/>
              </a:ext>
            </a:extLst>
          </p:cNvPr>
          <p:cNvSpPr txBox="1"/>
          <p:nvPr/>
        </p:nvSpPr>
        <p:spPr>
          <a:xfrm>
            <a:off x="2297927" y="2122855"/>
            <a:ext cx="17765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</a:t>
            </a:r>
            <a:endParaRPr lang="en-US" altLang="zh-CN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驱动踏板开度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方向盘转角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车速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轮速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坡度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横摆角速度</a:t>
            </a:r>
            <a:endParaRPr lang="en-US" altLang="zh-CN" dirty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prstClr val="black"/>
                </a:solidFill>
              </a:rPr>
              <a:t>滑移率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电机状态反馈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r>
              <a:rPr lang="zh-CN" altLang="en-US" b="1" dirty="0"/>
              <a:t>输出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单双桥驱动模式</a:t>
            </a:r>
          </a:p>
        </p:txBody>
      </p:sp>
    </p:spTree>
    <p:extLst>
      <p:ext uri="{BB962C8B-B14F-4D97-AF65-F5344CB8AC3E}">
        <p14:creationId xmlns:p14="http://schemas.microsoft.com/office/powerpoint/2010/main" val="262255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21D773-91E3-7EF1-BE98-4E5BFB53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779D9-8969-F24C-0EC5-18476B77D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696646D8-8268-FDC3-47E8-EBA8C068C0B7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EFE5B-4FB0-FFFC-BB3A-9AD710C6B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7" y="1654120"/>
            <a:ext cx="5944099" cy="21432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D90276-4C48-44D6-8E1C-508B3541FEDA}"/>
              </a:ext>
            </a:extLst>
          </p:cNvPr>
          <p:cNvSpPr txBox="1"/>
          <p:nvPr/>
        </p:nvSpPr>
        <p:spPr>
          <a:xfrm>
            <a:off x="3089717" y="2171028"/>
            <a:ext cx="1278529" cy="1197386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滑移率判断模块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B3E9C4-F842-75EA-D785-5CC2FBC77E1F}"/>
              </a:ext>
            </a:extLst>
          </p:cNvPr>
          <p:cNvSpPr txBox="1"/>
          <p:nvPr/>
        </p:nvSpPr>
        <p:spPr>
          <a:xfrm>
            <a:off x="4821950" y="2125947"/>
            <a:ext cx="1735280" cy="1287548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</a:rPr>
              <a:t>扭矩分配模块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B710E7-41CB-8139-400A-A19B44E3EEA0}"/>
              </a:ext>
            </a:extLst>
          </p:cNvPr>
          <p:cNvSpPr txBox="1"/>
          <p:nvPr/>
        </p:nvSpPr>
        <p:spPr>
          <a:xfrm>
            <a:off x="2636015" y="6239928"/>
            <a:ext cx="218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前轴分配扭矩占比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1A8D578-B91F-34A6-DA78-6933FC40207D}"/>
              </a:ext>
            </a:extLst>
          </p:cNvPr>
          <p:cNvSpPr txBox="1"/>
          <p:nvPr/>
        </p:nvSpPr>
        <p:spPr>
          <a:xfrm>
            <a:off x="8629945" y="3587544"/>
            <a:ext cx="1170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/>
              <a:t>车速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29E6758-9960-A573-1876-C5B2E6B7E2A6}"/>
              </a:ext>
            </a:extLst>
          </p:cNvPr>
          <p:cNvSpPr txBox="1"/>
          <p:nvPr/>
        </p:nvSpPr>
        <p:spPr>
          <a:xfrm>
            <a:off x="8610057" y="6241548"/>
            <a:ext cx="119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需求扭矩</a:t>
            </a: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B896574A-958D-5573-147B-7E7E87F098BF}"/>
              </a:ext>
            </a:extLst>
          </p:cNvPr>
          <p:cNvSpPr txBox="1"/>
          <p:nvPr/>
        </p:nvSpPr>
        <p:spPr>
          <a:xfrm>
            <a:off x="73024" y="760413"/>
            <a:ext cx="4929281" cy="53194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cs typeface="+mn-ea"/>
                <a:sym typeface="+mn-lt"/>
              </a:rPr>
              <a:t>双桥基础驱动分配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AEF762E-B33E-2233-0FE6-C1FD76D13729}"/>
              </a:ext>
            </a:extLst>
          </p:cNvPr>
          <p:cNvSpPr/>
          <p:nvPr/>
        </p:nvSpPr>
        <p:spPr>
          <a:xfrm>
            <a:off x="847904" y="2171028"/>
            <a:ext cx="1881590" cy="1080852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</a:rPr>
              <a:t>基础车辆模型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6927B2D-D6D5-6DFB-0E78-F566EE7C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65" y="4141803"/>
            <a:ext cx="4167039" cy="20652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4B84DBE-A58E-B826-0D68-CEC23A329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359" y="1139467"/>
            <a:ext cx="4167039" cy="249450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615B074-E769-F3D4-2296-8D0602B72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822" y="4053014"/>
            <a:ext cx="4024768" cy="21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10C24D-A872-17B4-5F22-179BD1571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1B7DE9-ADA2-5D53-DF69-F8699ECFC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3E12FC-B727-46EE-A3F4-36BAB21DAD93}" type="slidenum"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BD2D303A-D65E-DEC9-330F-665A0F873752}"/>
              </a:ext>
            </a:extLst>
          </p:cNvPr>
          <p:cNvSpPr txBox="1"/>
          <p:nvPr/>
        </p:nvSpPr>
        <p:spPr>
          <a:xfrm>
            <a:off x="73024" y="760413"/>
            <a:ext cx="4929281" cy="53367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lvl1pPr marL="323850" indent="-32385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 sz="1600" b="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39750" indent="-2159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Font typeface="微软雅黑" panose="020B0503020204020204" pitchFamily="34" charset="-122"/>
              <a:buChar char="–"/>
              <a:defRPr sz="14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20090" indent="-17970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ln>
                  <a:noFill/>
                </a:ln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双桥基础制动分配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EF0477-8643-981D-8CF4-9B58366F0110}"/>
              </a:ext>
            </a:extLst>
          </p:cNvPr>
          <p:cNvSpPr txBox="1"/>
          <p:nvPr/>
        </p:nvSpPr>
        <p:spPr>
          <a:xfrm>
            <a:off x="406398" y="1345361"/>
            <a:ext cx="1108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需求</a:t>
            </a:r>
            <a:r>
              <a:rPr lang="zh-CN" altLang="en-US" dirty="0"/>
              <a:t>：车辆满载在路面附着≥</a:t>
            </a:r>
            <a:r>
              <a:rPr lang="en-US" altLang="zh-CN" dirty="0"/>
              <a:t>0.8</a:t>
            </a:r>
            <a:r>
              <a:rPr lang="zh-CN" altLang="en-US" dirty="0"/>
              <a:t>，</a:t>
            </a:r>
            <a:r>
              <a:rPr lang="en-US" altLang="zh-CN" dirty="0"/>
              <a:t>60km/h~0 </a:t>
            </a:r>
            <a:r>
              <a:rPr lang="zh-CN" altLang="en-US" dirty="0"/>
              <a:t>直线制动工况下，电机提供的最大制动减速度≥</a:t>
            </a:r>
            <a:r>
              <a:rPr lang="en-US" altLang="zh-CN" dirty="0"/>
              <a:t>0.15g</a:t>
            </a:r>
            <a:endParaRPr lang="zh-CN" altLang="en-US" dirty="0"/>
          </a:p>
        </p:txBody>
      </p:sp>
      <p:sp>
        <p:nvSpPr>
          <p:cNvPr id="3" name="矩形: 圆角 1">
            <a:extLst>
              <a:ext uri="{FF2B5EF4-FFF2-40B4-BE49-F238E27FC236}">
                <a16:creationId xmlns:a16="http://schemas.microsoft.com/office/drawing/2014/main" id="{A75E753C-8AA6-99F2-464E-03FA90B0863A}"/>
              </a:ext>
            </a:extLst>
          </p:cNvPr>
          <p:cNvSpPr/>
          <p:nvPr/>
        </p:nvSpPr>
        <p:spPr>
          <a:xfrm>
            <a:off x="621644" y="2527261"/>
            <a:ext cx="1632154" cy="101463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24F07B-C67F-15D8-3912-D7CF536B7FA5}"/>
              </a:ext>
            </a:extLst>
          </p:cNvPr>
          <p:cNvSpPr txBox="1"/>
          <p:nvPr/>
        </p:nvSpPr>
        <p:spPr>
          <a:xfrm>
            <a:off x="881988" y="4857748"/>
            <a:ext cx="1107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电池荷电状态</a:t>
            </a:r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1F9A00E2-F404-817F-CE54-C19891AFD07C}"/>
              </a:ext>
            </a:extLst>
          </p:cNvPr>
          <p:cNvSpPr/>
          <p:nvPr/>
        </p:nvSpPr>
        <p:spPr>
          <a:xfrm>
            <a:off x="638435" y="2530415"/>
            <a:ext cx="1632154" cy="405443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驾驶意图解析</a:t>
            </a:r>
          </a:p>
        </p:txBody>
      </p:sp>
      <p:sp>
        <p:nvSpPr>
          <p:cNvPr id="7" name="矩形: 圆角 8">
            <a:extLst>
              <a:ext uri="{FF2B5EF4-FFF2-40B4-BE49-F238E27FC236}">
                <a16:creationId xmlns:a16="http://schemas.microsoft.com/office/drawing/2014/main" id="{C068EA20-4114-FC22-7E3E-46F244BEDC9D}"/>
              </a:ext>
            </a:extLst>
          </p:cNvPr>
          <p:cNvSpPr/>
          <p:nvPr/>
        </p:nvSpPr>
        <p:spPr>
          <a:xfrm>
            <a:off x="765848" y="4008201"/>
            <a:ext cx="1402325" cy="405443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传感器信号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36DAE6-1DC6-9735-F840-B35ECB1DFC3C}"/>
              </a:ext>
            </a:extLst>
          </p:cNvPr>
          <p:cNvSpPr txBox="1"/>
          <p:nvPr/>
        </p:nvSpPr>
        <p:spPr>
          <a:xfrm>
            <a:off x="881988" y="4473255"/>
            <a:ext cx="117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车速信息</a:t>
            </a:r>
          </a:p>
        </p:txBody>
      </p:sp>
      <p:sp>
        <p:nvSpPr>
          <p:cNvPr id="9" name="矩形: 圆角 10">
            <a:extLst>
              <a:ext uri="{FF2B5EF4-FFF2-40B4-BE49-F238E27FC236}">
                <a16:creationId xmlns:a16="http://schemas.microsoft.com/office/drawing/2014/main" id="{6370FE13-EA78-F48E-1FCC-DC33F3F4C4FF}"/>
              </a:ext>
            </a:extLst>
          </p:cNvPr>
          <p:cNvSpPr/>
          <p:nvPr/>
        </p:nvSpPr>
        <p:spPr>
          <a:xfrm>
            <a:off x="765848" y="4016883"/>
            <a:ext cx="1402325" cy="211340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05AB0C-47E4-EC86-2099-B9D8C4AB71F2}"/>
              </a:ext>
            </a:extLst>
          </p:cNvPr>
          <p:cNvSpPr txBox="1"/>
          <p:nvPr/>
        </p:nvSpPr>
        <p:spPr>
          <a:xfrm>
            <a:off x="895506" y="5451674"/>
            <a:ext cx="114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总制动力矩指令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2ED331-7FE2-47C2-D1E2-4C1EB5835F8D}"/>
              </a:ext>
            </a:extLst>
          </p:cNvPr>
          <p:cNvSpPr txBox="1"/>
          <p:nvPr/>
        </p:nvSpPr>
        <p:spPr>
          <a:xfrm>
            <a:off x="869492" y="3064297"/>
            <a:ext cx="117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制动需求</a:t>
            </a:r>
          </a:p>
        </p:txBody>
      </p:sp>
      <p:sp>
        <p:nvSpPr>
          <p:cNvPr id="13" name="矩形: 圆角 19">
            <a:extLst>
              <a:ext uri="{FF2B5EF4-FFF2-40B4-BE49-F238E27FC236}">
                <a16:creationId xmlns:a16="http://schemas.microsoft.com/office/drawing/2014/main" id="{08ED5495-34C7-4C01-AA5C-D632B9811CDC}"/>
              </a:ext>
            </a:extLst>
          </p:cNvPr>
          <p:cNvSpPr/>
          <p:nvPr/>
        </p:nvSpPr>
        <p:spPr>
          <a:xfrm>
            <a:off x="2995312" y="2257452"/>
            <a:ext cx="5753100" cy="189995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: 圆角 21">
            <a:extLst>
              <a:ext uri="{FF2B5EF4-FFF2-40B4-BE49-F238E27FC236}">
                <a16:creationId xmlns:a16="http://schemas.microsoft.com/office/drawing/2014/main" id="{A5DFF840-53F2-AC82-2BBD-88C20CF7CA7B}"/>
              </a:ext>
            </a:extLst>
          </p:cNvPr>
          <p:cNvSpPr/>
          <p:nvPr/>
        </p:nvSpPr>
        <p:spPr>
          <a:xfrm>
            <a:off x="4439426" y="2334330"/>
            <a:ext cx="2882694" cy="405443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前后轴力矩分配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E9ABD7-8353-3875-056A-F1D557F902BD}"/>
              </a:ext>
            </a:extLst>
          </p:cNvPr>
          <p:cNvSpPr txBox="1"/>
          <p:nvPr/>
        </p:nvSpPr>
        <p:spPr>
          <a:xfrm>
            <a:off x="3108998" y="2775086"/>
            <a:ext cx="5543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I</a:t>
            </a:r>
            <a:r>
              <a:rPr lang="zh-CN" altLang="en-US" dirty="0"/>
              <a:t>曲线的基础上，使用滑模控制分配前后轴制动力矩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2853A8B-1443-6D23-AAF0-5299D8761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98" y="3209908"/>
            <a:ext cx="5238750" cy="847725"/>
          </a:xfrm>
          <a:prstGeom prst="rect">
            <a:avLst/>
          </a:prstGeom>
        </p:spPr>
      </p:pic>
      <p:sp>
        <p:nvSpPr>
          <p:cNvPr id="18" name="矩形: 圆角 48">
            <a:extLst>
              <a:ext uri="{FF2B5EF4-FFF2-40B4-BE49-F238E27FC236}">
                <a16:creationId xmlns:a16="http://schemas.microsoft.com/office/drawing/2014/main" id="{3CFEBEA7-8251-6966-22A5-B20800EEDB2D}"/>
              </a:ext>
            </a:extLst>
          </p:cNvPr>
          <p:cNvSpPr/>
          <p:nvPr/>
        </p:nvSpPr>
        <p:spPr>
          <a:xfrm>
            <a:off x="4481509" y="4462475"/>
            <a:ext cx="2882694" cy="405443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气压，电机力矩分配</a:t>
            </a:r>
          </a:p>
        </p:txBody>
      </p:sp>
      <p:sp>
        <p:nvSpPr>
          <p:cNvPr id="19" name="矩形: 圆角 52">
            <a:extLst>
              <a:ext uri="{FF2B5EF4-FFF2-40B4-BE49-F238E27FC236}">
                <a16:creationId xmlns:a16="http://schemas.microsoft.com/office/drawing/2014/main" id="{227F723A-A65D-06C9-EB63-FA9BB4A3838F}"/>
              </a:ext>
            </a:extLst>
          </p:cNvPr>
          <p:cNvSpPr/>
          <p:nvPr/>
        </p:nvSpPr>
        <p:spPr>
          <a:xfrm>
            <a:off x="3004223" y="4383859"/>
            <a:ext cx="5753100" cy="226078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6BB5EAE-BFB5-33B8-96DB-E0DDBBBEBC40}"/>
              </a:ext>
            </a:extLst>
          </p:cNvPr>
          <p:cNvSpPr txBox="1"/>
          <p:nvPr/>
        </p:nvSpPr>
        <p:spPr>
          <a:xfrm>
            <a:off x="3272368" y="5639373"/>
            <a:ext cx="926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制动力矩需求</a:t>
            </a:r>
          </a:p>
        </p:txBody>
      </p:sp>
      <p:sp>
        <p:nvSpPr>
          <p:cNvPr id="21" name="流程图: 或者 56">
            <a:extLst>
              <a:ext uri="{FF2B5EF4-FFF2-40B4-BE49-F238E27FC236}">
                <a16:creationId xmlns:a16="http://schemas.microsoft.com/office/drawing/2014/main" id="{86191C86-1E21-C47F-1B6C-5C706BFB6C72}"/>
              </a:ext>
            </a:extLst>
          </p:cNvPr>
          <p:cNvSpPr/>
          <p:nvPr/>
        </p:nvSpPr>
        <p:spPr>
          <a:xfrm>
            <a:off x="4362407" y="5832963"/>
            <a:ext cx="290658" cy="276941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或者 57">
            <a:extLst>
              <a:ext uri="{FF2B5EF4-FFF2-40B4-BE49-F238E27FC236}">
                <a16:creationId xmlns:a16="http://schemas.microsoft.com/office/drawing/2014/main" id="{06DA9402-DF09-19F7-69FF-CB75EF45AEA2}"/>
              </a:ext>
            </a:extLst>
          </p:cNvPr>
          <p:cNvSpPr/>
          <p:nvPr/>
        </p:nvSpPr>
        <p:spPr>
          <a:xfrm>
            <a:off x="7575787" y="5838189"/>
            <a:ext cx="305215" cy="267503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0048EB7-ACA2-1249-215C-25DDA755FCD1}"/>
              </a:ext>
            </a:extLst>
          </p:cNvPr>
          <p:cNvSpPr txBox="1"/>
          <p:nvPr/>
        </p:nvSpPr>
        <p:spPr>
          <a:xfrm>
            <a:off x="7744058" y="5311596"/>
            <a:ext cx="951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实际动力矩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7034D53-B89E-7FA7-2FCA-FA7E5C44EAEF}"/>
              </a:ext>
            </a:extLst>
          </p:cNvPr>
          <p:cNvGrpSpPr/>
          <p:nvPr/>
        </p:nvGrpSpPr>
        <p:grpSpPr>
          <a:xfrm>
            <a:off x="5049937" y="5644540"/>
            <a:ext cx="1498412" cy="658662"/>
            <a:chOff x="4606425" y="5412254"/>
            <a:chExt cx="1498412" cy="65866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E75351A-283A-F2F8-3E4A-53AC2269A2EA}"/>
                </a:ext>
              </a:extLst>
            </p:cNvPr>
            <p:cNvSpPr txBox="1"/>
            <p:nvPr/>
          </p:nvSpPr>
          <p:spPr>
            <a:xfrm>
              <a:off x="4655198" y="5424585"/>
              <a:ext cx="1449639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/>
                <a:t>自适应模糊调节控制器</a:t>
              </a:r>
            </a:p>
          </p:txBody>
        </p:sp>
        <p:sp>
          <p:nvSpPr>
            <p:cNvPr id="26" name="矩形: 圆角 59">
              <a:extLst>
                <a:ext uri="{FF2B5EF4-FFF2-40B4-BE49-F238E27FC236}">
                  <a16:creationId xmlns:a16="http://schemas.microsoft.com/office/drawing/2014/main" id="{BB3F9017-F006-8B93-EF73-F028365D33A8}"/>
                </a:ext>
              </a:extLst>
            </p:cNvPr>
            <p:cNvSpPr/>
            <p:nvPr/>
          </p:nvSpPr>
          <p:spPr>
            <a:xfrm>
              <a:off x="4606425" y="5412254"/>
              <a:ext cx="1489576" cy="646331"/>
            </a:xfrm>
            <a:prstGeom prst="roundRect">
              <a:avLst>
                <a:gd name="adj" fmla="val 8233"/>
              </a:avLst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7" name="流程图: 或者 64">
            <a:extLst>
              <a:ext uri="{FF2B5EF4-FFF2-40B4-BE49-F238E27FC236}">
                <a16:creationId xmlns:a16="http://schemas.microsoft.com/office/drawing/2014/main" id="{59A1D1AF-4E6D-0674-D57C-F874038F2318}"/>
              </a:ext>
            </a:extLst>
          </p:cNvPr>
          <p:cNvSpPr/>
          <p:nvPr/>
        </p:nvSpPr>
        <p:spPr>
          <a:xfrm>
            <a:off x="4395960" y="5311596"/>
            <a:ext cx="286743" cy="261748"/>
          </a:xfrm>
          <a:prstGeom prst="flowChar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8C7A38A-B853-7604-F4FC-05FEB2A13102}"/>
              </a:ext>
            </a:extLst>
          </p:cNvPr>
          <p:cNvSpPr txBox="1"/>
          <p:nvPr/>
        </p:nvSpPr>
        <p:spPr>
          <a:xfrm>
            <a:off x="3252305" y="4951715"/>
            <a:ext cx="926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气压制动力矩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779D84-1024-2AD7-60AD-A7CF6A12768B}"/>
              </a:ext>
            </a:extLst>
          </p:cNvPr>
          <p:cNvSpPr txBox="1"/>
          <p:nvPr/>
        </p:nvSpPr>
        <p:spPr>
          <a:xfrm>
            <a:off x="6574065" y="5610704"/>
            <a:ext cx="92254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lIns="0" rIns="0">
            <a:spAutoFit/>
          </a:bodyPr>
          <a:lstStyle/>
          <a:p>
            <a:pPr algn="ctr"/>
            <a:r>
              <a:rPr lang="zh-CN" altLang="en-US" dirty="0"/>
              <a:t>电机力矩</a:t>
            </a:r>
          </a:p>
        </p:txBody>
      </p:sp>
      <p:cxnSp>
        <p:nvCxnSpPr>
          <p:cNvPr id="30" name="连接符: 肘形 68">
            <a:extLst>
              <a:ext uri="{FF2B5EF4-FFF2-40B4-BE49-F238E27FC236}">
                <a16:creationId xmlns:a16="http://schemas.microsoft.com/office/drawing/2014/main" id="{CE33D69F-53DB-2B15-B637-7B9D4509567F}"/>
              </a:ext>
            </a:extLst>
          </p:cNvPr>
          <p:cNvCxnSpPr>
            <a:cxnSpLocks/>
            <a:stCxn id="22" idx="4"/>
            <a:endCxn id="21" idx="4"/>
          </p:cNvCxnSpPr>
          <p:nvPr/>
        </p:nvCxnSpPr>
        <p:spPr>
          <a:xfrm rot="5400000">
            <a:off x="6115960" y="4497469"/>
            <a:ext cx="4212" cy="3220659"/>
          </a:xfrm>
          <a:prstGeom prst="bentConnector3">
            <a:avLst>
              <a:gd name="adj1" fmla="val 733651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74">
            <a:extLst>
              <a:ext uri="{FF2B5EF4-FFF2-40B4-BE49-F238E27FC236}">
                <a16:creationId xmlns:a16="http://schemas.microsoft.com/office/drawing/2014/main" id="{6A63F774-0A02-C17E-F526-681CB88E2C14}"/>
              </a:ext>
            </a:extLst>
          </p:cNvPr>
          <p:cNvCxnSpPr>
            <a:cxnSpLocks/>
            <a:stCxn id="21" idx="6"/>
            <a:endCxn id="26" idx="1"/>
          </p:cNvCxnSpPr>
          <p:nvPr/>
        </p:nvCxnSpPr>
        <p:spPr>
          <a:xfrm flipV="1">
            <a:off x="4653065" y="5967706"/>
            <a:ext cx="396872" cy="37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79">
            <a:extLst>
              <a:ext uri="{FF2B5EF4-FFF2-40B4-BE49-F238E27FC236}">
                <a16:creationId xmlns:a16="http://schemas.microsoft.com/office/drawing/2014/main" id="{8088BBED-9D06-0D59-F562-191D49A5AABB}"/>
              </a:ext>
            </a:extLst>
          </p:cNvPr>
          <p:cNvCxnSpPr/>
          <p:nvPr/>
        </p:nvCxnSpPr>
        <p:spPr>
          <a:xfrm>
            <a:off x="4371779" y="6219190"/>
            <a:ext cx="840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C70C685-B91E-763F-DAAB-BDEA65F8025A}"/>
              </a:ext>
            </a:extLst>
          </p:cNvPr>
          <p:cNvGrpSpPr/>
          <p:nvPr/>
        </p:nvGrpSpPr>
        <p:grpSpPr>
          <a:xfrm>
            <a:off x="4239817" y="6013960"/>
            <a:ext cx="84040" cy="84183"/>
            <a:chOff x="4676079" y="5263333"/>
            <a:chExt cx="84040" cy="84183"/>
          </a:xfrm>
        </p:grpSpPr>
        <p:cxnSp>
          <p:nvCxnSpPr>
            <p:cNvPr id="34" name="直接连接符 80">
              <a:extLst>
                <a:ext uri="{FF2B5EF4-FFF2-40B4-BE49-F238E27FC236}">
                  <a16:creationId xmlns:a16="http://schemas.microsoft.com/office/drawing/2014/main" id="{BBA1297A-6E56-5977-10CD-F3F1189C2BE1}"/>
                </a:ext>
              </a:extLst>
            </p:cNvPr>
            <p:cNvCxnSpPr/>
            <p:nvPr/>
          </p:nvCxnSpPr>
          <p:spPr>
            <a:xfrm>
              <a:off x="4676079" y="5305425"/>
              <a:ext cx="840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81">
              <a:extLst>
                <a:ext uri="{FF2B5EF4-FFF2-40B4-BE49-F238E27FC236}">
                  <a16:creationId xmlns:a16="http://schemas.microsoft.com/office/drawing/2014/main" id="{25C731FF-28D2-EA52-B9D3-8A9B70FBE743}"/>
                </a:ext>
              </a:extLst>
            </p:cNvPr>
            <p:cNvCxnSpPr>
              <a:cxnSpLocks/>
            </p:cNvCxnSpPr>
            <p:nvPr/>
          </p:nvCxnSpPr>
          <p:spPr>
            <a:xfrm>
              <a:off x="4720481" y="5263333"/>
              <a:ext cx="0" cy="841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接箭头连接符 85">
            <a:extLst>
              <a:ext uri="{FF2B5EF4-FFF2-40B4-BE49-F238E27FC236}">
                <a16:creationId xmlns:a16="http://schemas.microsoft.com/office/drawing/2014/main" id="{BCBE3502-E5B7-6171-B1BD-4CC26CAF56B0}"/>
              </a:ext>
            </a:extLst>
          </p:cNvPr>
          <p:cNvCxnSpPr>
            <a:cxnSpLocks/>
          </p:cNvCxnSpPr>
          <p:nvPr/>
        </p:nvCxnSpPr>
        <p:spPr>
          <a:xfrm>
            <a:off x="4083950" y="5969301"/>
            <a:ext cx="287829" cy="3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88">
            <a:extLst>
              <a:ext uri="{FF2B5EF4-FFF2-40B4-BE49-F238E27FC236}">
                <a16:creationId xmlns:a16="http://schemas.microsoft.com/office/drawing/2014/main" id="{CBC4AA33-4B2A-65C1-A517-E7737495D876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4096619" y="5261431"/>
            <a:ext cx="299341" cy="18103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93">
            <a:extLst>
              <a:ext uri="{FF2B5EF4-FFF2-40B4-BE49-F238E27FC236}">
                <a16:creationId xmlns:a16="http://schemas.microsoft.com/office/drawing/2014/main" id="{128223BC-D84D-E379-12B3-1076163CC3E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54873" y="5584842"/>
            <a:ext cx="388522" cy="380396"/>
          </a:xfrm>
          <a:prstGeom prst="bentConnector3">
            <a:avLst>
              <a:gd name="adj1" fmla="val 610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BC720F84-1753-EA16-1B3C-16347AA3B372}"/>
              </a:ext>
            </a:extLst>
          </p:cNvPr>
          <p:cNvGrpSpPr/>
          <p:nvPr/>
        </p:nvGrpSpPr>
        <p:grpSpPr>
          <a:xfrm>
            <a:off x="4407706" y="5622372"/>
            <a:ext cx="84040" cy="84183"/>
            <a:chOff x="4676079" y="5263333"/>
            <a:chExt cx="84040" cy="84183"/>
          </a:xfrm>
        </p:grpSpPr>
        <p:cxnSp>
          <p:nvCxnSpPr>
            <p:cNvPr id="40" name="直接连接符 102">
              <a:extLst>
                <a:ext uri="{FF2B5EF4-FFF2-40B4-BE49-F238E27FC236}">
                  <a16:creationId xmlns:a16="http://schemas.microsoft.com/office/drawing/2014/main" id="{3D789CDA-0999-2CF5-8868-7BC897051A9B}"/>
                </a:ext>
              </a:extLst>
            </p:cNvPr>
            <p:cNvCxnSpPr/>
            <p:nvPr/>
          </p:nvCxnSpPr>
          <p:spPr>
            <a:xfrm>
              <a:off x="4676079" y="5305425"/>
              <a:ext cx="840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103">
              <a:extLst>
                <a:ext uri="{FF2B5EF4-FFF2-40B4-BE49-F238E27FC236}">
                  <a16:creationId xmlns:a16="http://schemas.microsoft.com/office/drawing/2014/main" id="{2C6B5692-594A-DD4D-A8FE-61CA9A0EB018}"/>
                </a:ext>
              </a:extLst>
            </p:cNvPr>
            <p:cNvCxnSpPr>
              <a:cxnSpLocks/>
            </p:cNvCxnSpPr>
            <p:nvPr/>
          </p:nvCxnSpPr>
          <p:spPr>
            <a:xfrm>
              <a:off x="4720481" y="5263333"/>
              <a:ext cx="0" cy="841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104">
            <a:extLst>
              <a:ext uri="{FF2B5EF4-FFF2-40B4-BE49-F238E27FC236}">
                <a16:creationId xmlns:a16="http://schemas.microsoft.com/office/drawing/2014/main" id="{0462B173-6AD2-035A-1D54-2143AE79FA54}"/>
              </a:ext>
            </a:extLst>
          </p:cNvPr>
          <p:cNvCxnSpPr/>
          <p:nvPr/>
        </p:nvCxnSpPr>
        <p:spPr>
          <a:xfrm>
            <a:off x="4274391" y="5346859"/>
            <a:ext cx="840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105">
            <a:extLst>
              <a:ext uri="{FF2B5EF4-FFF2-40B4-BE49-F238E27FC236}">
                <a16:creationId xmlns:a16="http://schemas.microsoft.com/office/drawing/2014/main" id="{DE2F5BFA-066A-1B35-2B6D-4ADA98CB9892}"/>
              </a:ext>
            </a:extLst>
          </p:cNvPr>
          <p:cNvCxnSpPr>
            <a:cxnSpLocks/>
            <a:stCxn id="27" idx="6"/>
            <a:endCxn id="26" idx="0"/>
          </p:cNvCxnSpPr>
          <p:nvPr/>
        </p:nvCxnSpPr>
        <p:spPr>
          <a:xfrm>
            <a:off x="4682703" y="5442470"/>
            <a:ext cx="1112022" cy="20207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120">
            <a:extLst>
              <a:ext uri="{FF2B5EF4-FFF2-40B4-BE49-F238E27FC236}">
                <a16:creationId xmlns:a16="http://schemas.microsoft.com/office/drawing/2014/main" id="{A9FA58F3-FF6B-7DA5-ED4E-39E6292ED82A}"/>
              </a:ext>
            </a:extLst>
          </p:cNvPr>
          <p:cNvCxnSpPr>
            <a:cxnSpLocks/>
            <a:stCxn id="26" idx="3"/>
            <a:endCxn id="22" idx="2"/>
          </p:cNvCxnSpPr>
          <p:nvPr/>
        </p:nvCxnSpPr>
        <p:spPr>
          <a:xfrm>
            <a:off x="6539513" y="5967706"/>
            <a:ext cx="1036274" cy="42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124">
            <a:extLst>
              <a:ext uri="{FF2B5EF4-FFF2-40B4-BE49-F238E27FC236}">
                <a16:creationId xmlns:a16="http://schemas.microsoft.com/office/drawing/2014/main" id="{9746130D-9918-BFFB-9EEF-E62CDC1D8552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093138" y="5252176"/>
            <a:ext cx="3635257" cy="58601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102321B5-3E43-38AE-F3B3-F9EC1367F947}"/>
              </a:ext>
            </a:extLst>
          </p:cNvPr>
          <p:cNvGrpSpPr/>
          <p:nvPr/>
        </p:nvGrpSpPr>
        <p:grpSpPr>
          <a:xfrm>
            <a:off x="7484533" y="5825141"/>
            <a:ext cx="84040" cy="84183"/>
            <a:chOff x="4676079" y="5263333"/>
            <a:chExt cx="84040" cy="84183"/>
          </a:xfrm>
        </p:grpSpPr>
        <p:cxnSp>
          <p:nvCxnSpPr>
            <p:cNvPr id="47" name="直接连接符 127">
              <a:extLst>
                <a:ext uri="{FF2B5EF4-FFF2-40B4-BE49-F238E27FC236}">
                  <a16:creationId xmlns:a16="http://schemas.microsoft.com/office/drawing/2014/main" id="{D08CEFCE-FB47-6EB2-1087-5911CD9CE842}"/>
                </a:ext>
              </a:extLst>
            </p:cNvPr>
            <p:cNvCxnSpPr/>
            <p:nvPr/>
          </p:nvCxnSpPr>
          <p:spPr>
            <a:xfrm>
              <a:off x="4676079" y="5305425"/>
              <a:ext cx="840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128">
              <a:extLst>
                <a:ext uri="{FF2B5EF4-FFF2-40B4-BE49-F238E27FC236}">
                  <a16:creationId xmlns:a16="http://schemas.microsoft.com/office/drawing/2014/main" id="{A128BBDD-AC73-762F-96F1-913341FE84C7}"/>
                </a:ext>
              </a:extLst>
            </p:cNvPr>
            <p:cNvCxnSpPr>
              <a:cxnSpLocks/>
            </p:cNvCxnSpPr>
            <p:nvPr/>
          </p:nvCxnSpPr>
          <p:spPr>
            <a:xfrm>
              <a:off x="4720481" y="5263333"/>
              <a:ext cx="0" cy="841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603AB76-74D4-CEF4-8735-595F4DD6AF12}"/>
              </a:ext>
            </a:extLst>
          </p:cNvPr>
          <p:cNvGrpSpPr/>
          <p:nvPr/>
        </p:nvGrpSpPr>
        <p:grpSpPr>
          <a:xfrm>
            <a:off x="7604034" y="5682871"/>
            <a:ext cx="84040" cy="84183"/>
            <a:chOff x="4676079" y="5263333"/>
            <a:chExt cx="84040" cy="84183"/>
          </a:xfrm>
        </p:grpSpPr>
        <p:cxnSp>
          <p:nvCxnSpPr>
            <p:cNvPr id="50" name="直接连接符 130">
              <a:extLst>
                <a:ext uri="{FF2B5EF4-FFF2-40B4-BE49-F238E27FC236}">
                  <a16:creationId xmlns:a16="http://schemas.microsoft.com/office/drawing/2014/main" id="{9024DEB8-C712-0219-A495-6C602B70609F}"/>
                </a:ext>
              </a:extLst>
            </p:cNvPr>
            <p:cNvCxnSpPr/>
            <p:nvPr/>
          </p:nvCxnSpPr>
          <p:spPr>
            <a:xfrm>
              <a:off x="4676079" y="5305425"/>
              <a:ext cx="840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131">
              <a:extLst>
                <a:ext uri="{FF2B5EF4-FFF2-40B4-BE49-F238E27FC236}">
                  <a16:creationId xmlns:a16="http://schemas.microsoft.com/office/drawing/2014/main" id="{F26A8F4E-6D06-6239-D86C-6DB3A2606460}"/>
                </a:ext>
              </a:extLst>
            </p:cNvPr>
            <p:cNvCxnSpPr>
              <a:cxnSpLocks/>
            </p:cNvCxnSpPr>
            <p:nvPr/>
          </p:nvCxnSpPr>
          <p:spPr>
            <a:xfrm>
              <a:off x="4720481" y="5263333"/>
              <a:ext cx="0" cy="841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直接箭头连接符 132">
            <a:extLst>
              <a:ext uri="{FF2B5EF4-FFF2-40B4-BE49-F238E27FC236}">
                <a16:creationId xmlns:a16="http://schemas.microsoft.com/office/drawing/2014/main" id="{FB79F799-5745-43E9-687F-0D03377BC073}"/>
              </a:ext>
            </a:extLst>
          </p:cNvPr>
          <p:cNvCxnSpPr>
            <a:cxnSpLocks/>
          </p:cNvCxnSpPr>
          <p:nvPr/>
        </p:nvCxnSpPr>
        <p:spPr>
          <a:xfrm flipV="1">
            <a:off x="7862987" y="5969301"/>
            <a:ext cx="716278" cy="18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: 圆角 134">
            <a:extLst>
              <a:ext uri="{FF2B5EF4-FFF2-40B4-BE49-F238E27FC236}">
                <a16:creationId xmlns:a16="http://schemas.microsoft.com/office/drawing/2014/main" id="{6DC688F8-33BF-C79C-0E41-BDF727DDCF06}"/>
              </a:ext>
            </a:extLst>
          </p:cNvPr>
          <p:cNvSpPr/>
          <p:nvPr/>
        </p:nvSpPr>
        <p:spPr>
          <a:xfrm>
            <a:off x="9533740" y="5192121"/>
            <a:ext cx="1780071" cy="1105489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: 圆角 135">
            <a:extLst>
              <a:ext uri="{FF2B5EF4-FFF2-40B4-BE49-F238E27FC236}">
                <a16:creationId xmlns:a16="http://schemas.microsoft.com/office/drawing/2014/main" id="{8DE393A7-65B3-F08B-321F-2A1C69908897}"/>
              </a:ext>
            </a:extLst>
          </p:cNvPr>
          <p:cNvSpPr/>
          <p:nvPr/>
        </p:nvSpPr>
        <p:spPr>
          <a:xfrm>
            <a:off x="9503671" y="5221312"/>
            <a:ext cx="1780069" cy="532537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电流控制指令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86CC403-FDE1-5D22-4CE7-1F2D7599B346}"/>
              </a:ext>
            </a:extLst>
          </p:cNvPr>
          <p:cNvSpPr txBox="1"/>
          <p:nvPr/>
        </p:nvSpPr>
        <p:spPr>
          <a:xfrm>
            <a:off x="9613518" y="5783039"/>
            <a:ext cx="162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电机目标力矩</a:t>
            </a:r>
          </a:p>
        </p:txBody>
      </p:sp>
      <p:cxnSp>
        <p:nvCxnSpPr>
          <p:cNvPr id="56" name="连接符: 肘形 137">
            <a:extLst>
              <a:ext uri="{FF2B5EF4-FFF2-40B4-BE49-F238E27FC236}">
                <a16:creationId xmlns:a16="http://schemas.microsoft.com/office/drawing/2014/main" id="{B2FAE811-1EE9-01DC-F892-1F1A22BE35FC}"/>
              </a:ext>
            </a:extLst>
          </p:cNvPr>
          <p:cNvCxnSpPr>
            <a:cxnSpLocks/>
          </p:cNvCxnSpPr>
          <p:nvPr/>
        </p:nvCxnSpPr>
        <p:spPr>
          <a:xfrm flipV="1">
            <a:off x="2168173" y="3207429"/>
            <a:ext cx="827139" cy="186615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138">
            <a:extLst>
              <a:ext uri="{FF2B5EF4-FFF2-40B4-BE49-F238E27FC236}">
                <a16:creationId xmlns:a16="http://schemas.microsoft.com/office/drawing/2014/main" id="{FC42CFD1-D5C5-3B11-68A6-E48ADE2BF2C3}"/>
              </a:ext>
            </a:extLst>
          </p:cNvPr>
          <p:cNvCxnSpPr>
            <a:cxnSpLocks/>
          </p:cNvCxnSpPr>
          <p:nvPr/>
        </p:nvCxnSpPr>
        <p:spPr>
          <a:xfrm>
            <a:off x="5632198" y="4157405"/>
            <a:ext cx="0" cy="2264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144">
            <a:extLst>
              <a:ext uri="{FF2B5EF4-FFF2-40B4-BE49-F238E27FC236}">
                <a16:creationId xmlns:a16="http://schemas.microsoft.com/office/drawing/2014/main" id="{6AD8D0F6-E91C-B4BD-67AF-D78725F4F1F2}"/>
              </a:ext>
            </a:extLst>
          </p:cNvPr>
          <p:cNvCxnSpPr>
            <a:cxnSpLocks/>
          </p:cNvCxnSpPr>
          <p:nvPr/>
        </p:nvCxnSpPr>
        <p:spPr>
          <a:xfrm flipV="1">
            <a:off x="2274812" y="2997281"/>
            <a:ext cx="716278" cy="1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145">
            <a:extLst>
              <a:ext uri="{FF2B5EF4-FFF2-40B4-BE49-F238E27FC236}">
                <a16:creationId xmlns:a16="http://schemas.microsoft.com/office/drawing/2014/main" id="{AC28958F-DBE0-6CBB-272A-5BC09D8D0792}"/>
              </a:ext>
            </a:extLst>
          </p:cNvPr>
          <p:cNvCxnSpPr>
            <a:cxnSpLocks/>
          </p:cNvCxnSpPr>
          <p:nvPr/>
        </p:nvCxnSpPr>
        <p:spPr>
          <a:xfrm flipV="1">
            <a:off x="8787393" y="5765190"/>
            <a:ext cx="716278" cy="1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>
            <a:extLst>
              <a:ext uri="{FF2B5EF4-FFF2-40B4-BE49-F238E27FC236}">
                <a16:creationId xmlns:a16="http://schemas.microsoft.com/office/drawing/2014/main" id="{F046CBDA-3E8E-4059-67E6-44336C81B6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925"/>
          <a:stretch>
            <a:fillRect/>
          </a:stretch>
        </p:blipFill>
        <p:spPr>
          <a:xfrm>
            <a:off x="9112147" y="2775459"/>
            <a:ext cx="2881536" cy="2185128"/>
          </a:xfrm>
          <a:prstGeom prst="rect">
            <a:avLst/>
          </a:prstGeom>
        </p:spPr>
      </p:pic>
      <p:sp>
        <p:nvSpPr>
          <p:cNvPr id="61" name="矩形: 圆角 148">
            <a:extLst>
              <a:ext uri="{FF2B5EF4-FFF2-40B4-BE49-F238E27FC236}">
                <a16:creationId xmlns:a16="http://schemas.microsoft.com/office/drawing/2014/main" id="{041691D6-5E22-B607-EC55-8DB3FAF3F880}"/>
              </a:ext>
            </a:extLst>
          </p:cNvPr>
          <p:cNvSpPr/>
          <p:nvPr/>
        </p:nvSpPr>
        <p:spPr>
          <a:xfrm>
            <a:off x="9121058" y="2269273"/>
            <a:ext cx="2881537" cy="269131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矩形: 圆角 149">
            <a:extLst>
              <a:ext uri="{FF2B5EF4-FFF2-40B4-BE49-F238E27FC236}">
                <a16:creationId xmlns:a16="http://schemas.microsoft.com/office/drawing/2014/main" id="{C46DF8C4-99F4-E375-70C0-F1E7A3A24C8E}"/>
              </a:ext>
            </a:extLst>
          </p:cNvPr>
          <p:cNvSpPr/>
          <p:nvPr/>
        </p:nvSpPr>
        <p:spPr>
          <a:xfrm>
            <a:off x="9639511" y="2343160"/>
            <a:ext cx="1844629" cy="324071"/>
          </a:xfrm>
          <a:prstGeom prst="round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ECE</a:t>
            </a:r>
            <a:r>
              <a:rPr lang="zh-CN" altLang="en-US" b="1" dirty="0">
                <a:solidFill>
                  <a:schemeClr val="tx1"/>
                </a:solidFill>
              </a:rPr>
              <a:t>制动法规线</a:t>
            </a:r>
          </a:p>
        </p:txBody>
      </p:sp>
      <p:cxnSp>
        <p:nvCxnSpPr>
          <p:cNvPr id="63" name="直接箭头连接符 150">
            <a:extLst>
              <a:ext uri="{FF2B5EF4-FFF2-40B4-BE49-F238E27FC236}">
                <a16:creationId xmlns:a16="http://schemas.microsoft.com/office/drawing/2014/main" id="{5095192E-EEA7-9976-AA2F-A011647EF98C}"/>
              </a:ext>
            </a:extLst>
          </p:cNvPr>
          <p:cNvCxnSpPr>
            <a:cxnSpLocks/>
          </p:cNvCxnSpPr>
          <p:nvPr/>
        </p:nvCxnSpPr>
        <p:spPr>
          <a:xfrm flipH="1">
            <a:off x="8757323" y="3311550"/>
            <a:ext cx="3548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1028FD43-4EC4-9C2C-6024-2E77E4242CD1}"/>
              </a:ext>
            </a:extLst>
          </p:cNvPr>
          <p:cNvSpPr txBox="1"/>
          <p:nvPr/>
        </p:nvSpPr>
        <p:spPr>
          <a:xfrm>
            <a:off x="406398" y="1742158"/>
            <a:ext cx="1108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b="1" dirty="0"/>
              <a:t>方案</a:t>
            </a:r>
            <a:r>
              <a:rPr lang="zh-CN" altLang="en-US" dirty="0"/>
              <a:t>：通过滑模控制分配前后轴力矩，并使用电机力矩补偿气压制动力矩，优化车辆制动响应时间</a:t>
            </a: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156D8897-7953-B93D-258F-24D03B1FF97E}"/>
              </a:ext>
            </a:extLst>
          </p:cNvPr>
          <p:cNvSpPr txBox="1">
            <a:spLocks/>
          </p:cNvSpPr>
          <p:nvPr/>
        </p:nvSpPr>
        <p:spPr>
          <a:xfrm>
            <a:off x="406398" y="88727"/>
            <a:ext cx="9575801" cy="542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2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二期功能开发进展</a:t>
            </a:r>
          </a:p>
        </p:txBody>
      </p:sp>
    </p:spTree>
    <p:extLst>
      <p:ext uri="{BB962C8B-B14F-4D97-AF65-F5344CB8AC3E}">
        <p14:creationId xmlns:p14="http://schemas.microsoft.com/office/powerpoint/2010/main" val="32029704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FjNjAzZGY4ZTliM2FjMDIwOGIyYTk3NWIxMzcwM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895c71-d673-40b8-a241-a0cfeb65dc85}"/>
  <p:tag name="TABLE_ENDDRAG_ORIGIN_RECT" val="691*185"/>
  <p:tag name="TABLE_ENDDRAG_RECT" val="6*106*691*185"/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895c71-d673-40b8-a241-a0cfeb65dc85}"/>
  <p:tag name="TABLE_ENDDRAG_ORIGIN_RECT" val="691*185"/>
  <p:tag name="TABLE_ENDDRAG_RECT" val="6*106*691*185"/>
  <p:tag name="KSO_WM_BEAUTIFY_FLAG" val="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IC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206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342900" indent="-342900" algn="l">
          <a:buFont typeface="Wingdings" panose="05000000000000000000" pitchFamily="2" charset="2"/>
          <a:buChar char="p"/>
          <a:defRPr sz="2800" dirty="0">
            <a:solidFill>
              <a:srgbClr val="00206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16816</TotalTime>
  <Words>2978</Words>
  <Application>Microsoft Office PowerPoint</Application>
  <PresentationFormat>宽屏</PresentationFormat>
  <Paragraphs>305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等线</vt:lpstr>
      <vt:lpstr>华文中宋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1_Office 主题​​</vt:lpstr>
      <vt:lpstr>3_2</vt:lpstr>
      <vt:lpstr>4_2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 录</dc:title>
  <dc:creator>ymm</dc:creator>
  <cp:lastModifiedBy>Ma Taiheng</cp:lastModifiedBy>
  <cp:revision>554</cp:revision>
  <dcterms:created xsi:type="dcterms:W3CDTF">2024-01-23T10:45:00Z</dcterms:created>
  <dcterms:modified xsi:type="dcterms:W3CDTF">2025-12-12T04:17:35Z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5BF7D00282934E0AA1407D8C80077B46_12</vt:lpwstr>
  </property>
  <property fmtid="{D5CDD505-2E9C-101B-9397-08002B2CF9AE}" pid="3" name="KSOProductBuildVer">
    <vt:lpwstr>2052-12.1.0.16120</vt:lpwstr>
  </property>
</Properties>
</file>